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</p:sldMasterIdLst>
  <p:notesMasterIdLst>
    <p:notesMasterId r:id="rId21"/>
  </p:notesMasterIdLst>
  <p:handoutMasterIdLst>
    <p:handoutMasterId r:id="rId22"/>
  </p:handoutMasterIdLst>
  <p:sldIdLst>
    <p:sldId id="264" r:id="rId3"/>
    <p:sldId id="328" r:id="rId4"/>
    <p:sldId id="256" r:id="rId5"/>
    <p:sldId id="265" r:id="rId6"/>
    <p:sldId id="332" r:id="rId7"/>
    <p:sldId id="335" r:id="rId8"/>
    <p:sldId id="336" r:id="rId9"/>
    <p:sldId id="339" r:id="rId10"/>
    <p:sldId id="305" r:id="rId11"/>
    <p:sldId id="327" r:id="rId12"/>
    <p:sldId id="304" r:id="rId13"/>
    <p:sldId id="340" r:id="rId14"/>
    <p:sldId id="322" r:id="rId15"/>
    <p:sldId id="323" r:id="rId16"/>
    <p:sldId id="307" r:id="rId17"/>
    <p:sldId id="308" r:id="rId18"/>
    <p:sldId id="330" r:id="rId19"/>
    <p:sldId id="300" r:id="rId2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33CC"/>
    <a:srgbClr val="FF00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46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E16EC1-E0FD-49E8-A4F8-E8515104EC90}" type="datetimeFigureOut">
              <a:rPr lang="en-US" smtClean="0"/>
              <a:pPr/>
              <a:t>12/2/2019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D64632-B22E-4CC4-AFF6-1D7A3DC58E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236878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5DAAE7A8-1848-47AB-84A0-0D67284FEADB}" type="datetimeFigureOut">
              <a:rPr lang="en-US"/>
              <a:pPr>
                <a:defRPr/>
              </a:pPr>
              <a:t>12/2/2019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57130DBE-1D03-4933-A754-04F79A9AA5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2581045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en-US" sz="1400" b="1" dirty="0" smtClean="0"/>
              <a:t>Custom</a:t>
            </a:r>
            <a:r>
              <a:rPr lang="en-US" sz="1400" b="1" baseline="0" dirty="0" smtClean="0"/>
              <a:t> a</a:t>
            </a:r>
            <a:r>
              <a:rPr lang="en-US" sz="1400" b="1" dirty="0" smtClean="0"/>
              <a:t>nimation effects: buttons grow and turn on path</a:t>
            </a:r>
          </a:p>
          <a:p>
            <a:r>
              <a:rPr lang="en-US" sz="1400" dirty="0" smtClean="0"/>
              <a:t>(Advanced)</a:t>
            </a:r>
          </a:p>
          <a:p>
            <a:endParaRPr lang="en-US" sz="1200" dirty="0" smtClean="0">
              <a:latin typeface="+mn-lt"/>
            </a:endParaRPr>
          </a:p>
          <a:p>
            <a:endParaRPr lang="en-US" sz="1200" dirty="0" smtClean="0">
              <a:latin typeface="+mn-lt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latin typeface="+mn-lt"/>
              </a:rPr>
              <a:t>T</a:t>
            </a:r>
            <a:r>
              <a:rPr lang="en-US" sz="1200" baseline="0" dirty="0" smtClean="0">
                <a:latin typeface="+mn-lt"/>
              </a:rPr>
              <a:t>o reproduce the curved shape on this slide, do the following: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 smtClean="0">
                <a:latin typeface="+mn-lt"/>
              </a:rPr>
              <a:t>On the </a:t>
            </a:r>
            <a:r>
              <a:rPr lang="en-US" sz="1200" b="1" baseline="0" dirty="0" smtClean="0">
                <a:latin typeface="+mn-lt"/>
              </a:rPr>
              <a:t>Home</a:t>
            </a:r>
            <a:r>
              <a:rPr lang="en-US" sz="1200" baseline="0" dirty="0" smtClean="0">
                <a:latin typeface="+mn-lt"/>
              </a:rPr>
              <a:t> tab, in the </a:t>
            </a:r>
            <a:r>
              <a:rPr lang="en-US" sz="1200" b="1" baseline="0" dirty="0" smtClean="0">
                <a:latin typeface="+mn-lt"/>
              </a:rPr>
              <a:t>Slides</a:t>
            </a:r>
            <a:r>
              <a:rPr lang="en-US" sz="1200" baseline="0" dirty="0" smtClean="0">
                <a:latin typeface="+mn-lt"/>
              </a:rPr>
              <a:t> group, click </a:t>
            </a:r>
            <a:r>
              <a:rPr lang="en-US" sz="1200" b="1" baseline="0" dirty="0" smtClean="0">
                <a:latin typeface="+mn-lt"/>
              </a:rPr>
              <a:t>Layout</a:t>
            </a:r>
            <a:r>
              <a:rPr lang="en-US" sz="1200" baseline="0" dirty="0" smtClean="0">
                <a:latin typeface="+mn-lt"/>
              </a:rPr>
              <a:t>, and then click </a:t>
            </a:r>
            <a:r>
              <a:rPr lang="en-US" sz="1200" b="1" baseline="0" dirty="0" smtClean="0">
                <a:latin typeface="+mn-lt"/>
              </a:rPr>
              <a:t>Blank</a:t>
            </a:r>
            <a:r>
              <a:rPr lang="en-US" sz="1200" baseline="0" dirty="0" smtClean="0">
                <a:latin typeface="+mn-lt"/>
              </a:rPr>
              <a:t>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 smtClean="0">
                <a:latin typeface="+mn-lt"/>
              </a:rPr>
              <a:t>On the </a:t>
            </a:r>
            <a:r>
              <a:rPr lang="en-US" sz="1200" b="1" baseline="0" dirty="0" smtClean="0">
                <a:latin typeface="+mn-lt"/>
              </a:rPr>
              <a:t>Home</a:t>
            </a:r>
            <a:r>
              <a:rPr lang="en-US" sz="1200" b="0" baseline="0" dirty="0" smtClean="0">
                <a:latin typeface="+mn-lt"/>
              </a:rPr>
              <a:t> tab, in the </a:t>
            </a:r>
            <a:r>
              <a:rPr lang="en-US" sz="1200" b="1" baseline="0" dirty="0" smtClean="0">
                <a:latin typeface="+mn-lt"/>
              </a:rPr>
              <a:t>Drawing</a:t>
            </a:r>
            <a:r>
              <a:rPr lang="en-US" sz="1200" b="0" baseline="0" dirty="0" smtClean="0">
                <a:latin typeface="+mn-lt"/>
              </a:rPr>
              <a:t> group, click </a:t>
            </a:r>
            <a:r>
              <a:rPr lang="en-US" sz="1200" b="1" baseline="0" dirty="0" smtClean="0">
                <a:latin typeface="+mn-lt"/>
              </a:rPr>
              <a:t>Shapes</a:t>
            </a:r>
            <a:r>
              <a:rPr lang="en-US" sz="1200" b="0" baseline="0" dirty="0" smtClean="0">
                <a:latin typeface="+mn-lt"/>
              </a:rPr>
              <a:t>, and then under </a:t>
            </a:r>
            <a:r>
              <a:rPr lang="en-US" sz="1200" b="1" baseline="0" dirty="0" smtClean="0">
                <a:latin typeface="+mn-lt"/>
              </a:rPr>
              <a:t>Lines</a:t>
            </a:r>
            <a:r>
              <a:rPr lang="en-US" sz="1200" b="0" baseline="0" dirty="0" smtClean="0">
                <a:latin typeface="+mn-lt"/>
              </a:rPr>
              <a:t> click </a:t>
            </a:r>
            <a:r>
              <a:rPr lang="en-US" sz="1200" b="1" baseline="0" dirty="0" smtClean="0">
                <a:latin typeface="+mn-lt"/>
              </a:rPr>
              <a:t>Freeform </a:t>
            </a:r>
            <a:r>
              <a:rPr lang="en-US" sz="1200" b="0" baseline="0" dirty="0" smtClean="0">
                <a:latin typeface="+mn-lt"/>
              </a:rPr>
              <a:t>(11</a:t>
            </a:r>
            <a:r>
              <a:rPr lang="en-US" sz="1200" b="0" baseline="30000" dirty="0" smtClean="0">
                <a:latin typeface="+mn-lt"/>
              </a:rPr>
              <a:t>th</a:t>
            </a:r>
            <a:r>
              <a:rPr lang="en-US" sz="1200" b="0" baseline="0" dirty="0" smtClean="0">
                <a:latin typeface="+mn-lt"/>
              </a:rPr>
              <a:t> option from the left).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dirty="0" smtClean="0">
                <a:latin typeface="+mn-lt"/>
              </a:rPr>
              <a:t>On the slide, do the following</a:t>
            </a:r>
            <a:r>
              <a:rPr lang="en-US" sz="1200" baseline="0" dirty="0" smtClean="0">
                <a:latin typeface="+mn-lt"/>
              </a:rPr>
              <a:t> to draw the freeform line: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dirty="0" smtClean="0">
                <a:latin typeface="+mn-lt"/>
              </a:rPr>
              <a:t>Click</a:t>
            </a:r>
            <a:r>
              <a:rPr lang="en-US" sz="1200" baseline="0" dirty="0" smtClean="0">
                <a:latin typeface="+mn-lt"/>
              </a:rPr>
              <a:t> the first point on the upper left corner of the slide. 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 smtClean="0">
                <a:latin typeface="+mn-lt"/>
              </a:rPr>
              <a:t>Click the second point on the bottom edge of the slide, slightly to the left of the middle. 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 smtClean="0">
                <a:latin typeface="+mn-lt"/>
              </a:rPr>
              <a:t>Click the third point on the lower left corner of the slide. 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 smtClean="0">
                <a:latin typeface="+mn-lt"/>
              </a:rPr>
              <a:t>Double-click the fourth and final point on the first point, on the upper left corner of the slide.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 smtClean="0">
                <a:latin typeface="+mn-lt"/>
              </a:rPr>
              <a:t>Right-click the freeform shape, and then click </a:t>
            </a:r>
            <a:r>
              <a:rPr lang="en-US" sz="1200" b="1" baseline="0" dirty="0" smtClean="0">
                <a:latin typeface="+mn-lt"/>
              </a:rPr>
              <a:t>Edit Points</a:t>
            </a:r>
            <a:r>
              <a:rPr lang="en-US" sz="1200" b="0" baseline="0" dirty="0" smtClean="0">
                <a:latin typeface="+mn-lt"/>
              </a:rPr>
              <a:t>. Right-click the diagonal line, and then click </a:t>
            </a:r>
            <a:r>
              <a:rPr lang="en-US" sz="1200" b="1" baseline="0" dirty="0" smtClean="0">
                <a:latin typeface="+mn-lt"/>
              </a:rPr>
              <a:t>Curved Segment</a:t>
            </a:r>
            <a:r>
              <a:rPr lang="en-US" sz="1200" b="0" baseline="0" dirty="0" smtClean="0">
                <a:latin typeface="+mn-lt"/>
              </a:rPr>
              <a:t>. (</a:t>
            </a:r>
            <a:r>
              <a:rPr lang="en-US" sz="1200" b="1" baseline="0" dirty="0" smtClean="0">
                <a:latin typeface="+mn-lt"/>
              </a:rPr>
              <a:t>Note:</a:t>
            </a:r>
            <a:r>
              <a:rPr lang="en-US" sz="1200" b="0" baseline="0" dirty="0" smtClean="0">
                <a:latin typeface="+mn-lt"/>
              </a:rPr>
              <a:t> Your segment may not look as curved as in the example above.)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 smtClean="0">
                <a:latin typeface="+mn-lt"/>
              </a:rPr>
              <a:t>Select the freeform shape. On the </a:t>
            </a:r>
            <a:r>
              <a:rPr lang="en-US" sz="1200" b="1" baseline="0" dirty="0" smtClean="0">
                <a:latin typeface="+mn-lt"/>
              </a:rPr>
              <a:t>Home</a:t>
            </a:r>
            <a:r>
              <a:rPr lang="en-US" sz="1200" b="0" baseline="0" dirty="0" smtClean="0">
                <a:latin typeface="+mn-lt"/>
              </a:rPr>
              <a:t> tab, in the </a:t>
            </a:r>
            <a:r>
              <a:rPr lang="en-US" sz="1200" b="1" baseline="0" dirty="0" smtClean="0">
                <a:latin typeface="+mn-lt"/>
              </a:rPr>
              <a:t>Drawing</a:t>
            </a:r>
            <a:r>
              <a:rPr lang="en-US" sz="1200" b="0" baseline="0" dirty="0" smtClean="0">
                <a:latin typeface="+mn-lt"/>
              </a:rPr>
              <a:t> group, click the arrow next to </a:t>
            </a:r>
            <a:r>
              <a:rPr lang="en-US" sz="1200" b="1" baseline="0" dirty="0" smtClean="0">
                <a:latin typeface="+mn-lt"/>
              </a:rPr>
              <a:t>Shape Fill</a:t>
            </a:r>
            <a:r>
              <a:rPr lang="en-US" sz="1200" b="0" baseline="0" dirty="0" smtClean="0">
                <a:latin typeface="+mn-lt"/>
              </a:rPr>
              <a:t>, and then under </a:t>
            </a:r>
            <a:r>
              <a:rPr lang="en-US" sz="1200" b="1" baseline="0" dirty="0" smtClean="0">
                <a:latin typeface="+mn-lt"/>
              </a:rPr>
              <a:t>Theme Colors </a:t>
            </a:r>
            <a:r>
              <a:rPr lang="en-US" sz="1200" b="0" baseline="0" dirty="0" smtClean="0">
                <a:latin typeface="+mn-lt"/>
              </a:rPr>
              <a:t>click </a:t>
            </a:r>
            <a:r>
              <a:rPr lang="en-US" sz="1200" b="1" baseline="0" dirty="0" smtClean="0">
                <a:latin typeface="+mn-lt"/>
              </a:rPr>
              <a:t>White, Background 1 </a:t>
            </a:r>
            <a:r>
              <a:rPr lang="en-US" sz="1200" b="0" baseline="0" dirty="0" smtClean="0">
                <a:latin typeface="+mn-lt"/>
              </a:rPr>
              <a:t>(first row, first option from the left).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 smtClean="0">
                <a:latin typeface="+mn-lt"/>
              </a:rPr>
              <a:t>On the </a:t>
            </a:r>
            <a:r>
              <a:rPr lang="en-US" sz="1200" b="1" baseline="0" dirty="0" smtClean="0">
                <a:latin typeface="+mn-lt"/>
              </a:rPr>
              <a:t>Home</a:t>
            </a:r>
            <a:r>
              <a:rPr lang="en-US" sz="1200" b="0" baseline="0" dirty="0" smtClean="0">
                <a:latin typeface="+mn-lt"/>
              </a:rPr>
              <a:t> tab, in the </a:t>
            </a:r>
            <a:r>
              <a:rPr lang="en-US" sz="1200" b="1" baseline="0" dirty="0" smtClean="0">
                <a:latin typeface="+mn-lt"/>
              </a:rPr>
              <a:t>Drawing</a:t>
            </a:r>
            <a:r>
              <a:rPr lang="en-US" sz="1200" b="0" baseline="0" dirty="0" smtClean="0">
                <a:latin typeface="+mn-lt"/>
              </a:rPr>
              <a:t> group, click the arrow next to </a:t>
            </a:r>
            <a:r>
              <a:rPr lang="en-US" sz="1200" b="1" baseline="0" dirty="0" smtClean="0">
                <a:latin typeface="+mn-lt"/>
              </a:rPr>
              <a:t>Shape Outline</a:t>
            </a:r>
            <a:r>
              <a:rPr lang="en-US" sz="1200" b="0" baseline="0" dirty="0" smtClean="0">
                <a:latin typeface="+mn-lt"/>
              </a:rPr>
              <a:t>, and then click </a:t>
            </a:r>
            <a:r>
              <a:rPr lang="en-US" sz="1200" b="1" baseline="0" dirty="0" smtClean="0">
                <a:latin typeface="+mn-lt"/>
              </a:rPr>
              <a:t>No Outline</a:t>
            </a:r>
            <a:r>
              <a:rPr lang="en-US" sz="1200" b="0" baseline="0" dirty="0" smtClean="0">
                <a:latin typeface="+mn-lt"/>
              </a:rPr>
              <a:t>.</a:t>
            </a:r>
            <a:endParaRPr lang="en-US" sz="1200" dirty="0" smtClean="0">
              <a:latin typeface="+mn-lt"/>
            </a:endParaRPr>
          </a:p>
          <a:p>
            <a:endParaRPr lang="en-US" sz="1200" dirty="0" smtClean="0">
              <a:latin typeface="+mn-lt"/>
            </a:endParaRPr>
          </a:p>
          <a:p>
            <a:endParaRPr lang="en-US" sz="1200" dirty="0" smtClean="0">
              <a:latin typeface="+mn-lt"/>
            </a:endParaRPr>
          </a:p>
          <a:p>
            <a:r>
              <a:rPr lang="en-US" sz="1200" b="0" baseline="0" dirty="0" smtClean="0">
                <a:latin typeface="+mn-lt"/>
              </a:rPr>
              <a:t>To reproduce the background effects on this slide, do the following: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Right-click the slide background area, and then click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Format Background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Format Background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dialog box, click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Fill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the left pane, select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Gradient fill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Fill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pane, and then do the following: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Type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list, select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Linear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Direction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click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Linear Diagonal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(second row, third option from the left).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Gradient stops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click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Add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Remove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until two stops appear in the drop-down list.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Also 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Gradient stops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customize the gradient stops that you added as follows: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Stop 1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from the list, and then do the following: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Stop 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Theme Colors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White, Background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 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(first row, first option from the left).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Stop 2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from the list, and then do the following: 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Stop 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dirty="0" smtClean="0">
                <a:latin typeface="+mn-lt"/>
              </a:rPr>
              <a:t>Click the button next to </a:t>
            </a:r>
            <a:r>
              <a:rPr lang="en-US" sz="1200" b="1" dirty="0" smtClean="0">
                <a:latin typeface="+mn-lt"/>
              </a:rPr>
              <a:t>Color</a:t>
            </a:r>
            <a:r>
              <a:rPr lang="en-US" sz="1200" dirty="0" smtClean="0">
                <a:latin typeface="+mn-lt"/>
              </a:rPr>
              <a:t>, click </a:t>
            </a:r>
            <a:r>
              <a:rPr lang="en-US" sz="1200" b="1" dirty="0" smtClean="0">
                <a:latin typeface="+mn-lt"/>
              </a:rPr>
              <a:t>More Colors</a:t>
            </a:r>
            <a:r>
              <a:rPr lang="en-US" sz="1200" dirty="0" smtClean="0">
                <a:latin typeface="+mn-lt"/>
              </a:rPr>
              <a:t>, and then in the </a:t>
            </a:r>
            <a:r>
              <a:rPr lang="en-US" sz="1200" b="1" dirty="0" smtClean="0">
                <a:latin typeface="+mn-lt"/>
              </a:rPr>
              <a:t>Colors</a:t>
            </a:r>
            <a:r>
              <a:rPr lang="en-US" sz="1200" dirty="0" smtClean="0">
                <a:latin typeface="+mn-lt"/>
              </a:rPr>
              <a:t> dialog box, on the </a:t>
            </a:r>
            <a:r>
              <a:rPr lang="en-US" sz="1200" b="1" dirty="0" smtClean="0">
                <a:latin typeface="+mn-lt"/>
              </a:rPr>
              <a:t>Custom</a:t>
            </a:r>
            <a:r>
              <a:rPr lang="en-US" sz="1200" dirty="0" smtClean="0">
                <a:latin typeface="+mn-lt"/>
              </a:rPr>
              <a:t> tab, enter values for </a:t>
            </a:r>
            <a:r>
              <a:rPr lang="en-US" sz="1200" b="0" dirty="0" smtClean="0">
                <a:latin typeface="+mn-lt"/>
              </a:rPr>
              <a:t>Red:</a:t>
            </a:r>
            <a:r>
              <a:rPr lang="en-US" sz="1200" b="1" dirty="0" smtClean="0">
                <a:latin typeface="+mn-lt"/>
              </a:rPr>
              <a:t> 230</a:t>
            </a:r>
            <a:r>
              <a:rPr lang="en-US" sz="1200" b="0" dirty="0" smtClean="0">
                <a:latin typeface="+mn-lt"/>
              </a:rPr>
              <a:t>, Green: </a:t>
            </a:r>
            <a:r>
              <a:rPr lang="en-US" sz="1200" b="1" dirty="0" smtClean="0">
                <a:latin typeface="+mn-lt"/>
              </a:rPr>
              <a:t>230</a:t>
            </a:r>
            <a:r>
              <a:rPr lang="en-US" sz="1200" b="0" dirty="0" smtClean="0">
                <a:latin typeface="+mn-lt"/>
              </a:rPr>
              <a:t>, Blue: </a:t>
            </a:r>
            <a:r>
              <a:rPr lang="en-US" sz="1200" b="1" dirty="0" smtClean="0">
                <a:latin typeface="+mn-lt"/>
              </a:rPr>
              <a:t>230</a:t>
            </a:r>
            <a:r>
              <a:rPr lang="en-US" sz="1200" dirty="0" smtClean="0">
                <a:latin typeface="+mn-lt"/>
              </a:rPr>
              <a:t>.</a:t>
            </a:r>
          </a:p>
          <a:p>
            <a:endParaRPr lang="en-US" sz="1200" dirty="0" smtClean="0">
              <a:latin typeface="+mn-lt"/>
            </a:endParaRPr>
          </a:p>
          <a:p>
            <a:endParaRPr lang="en-US" sz="1200" dirty="0" smtClean="0">
              <a:latin typeface="+mn-lt"/>
            </a:endParaRPr>
          </a:p>
          <a:p>
            <a:r>
              <a:rPr lang="en-US" sz="1200" dirty="0" smtClean="0">
                <a:latin typeface="+mn-lt"/>
              </a:rPr>
              <a:t>To</a:t>
            </a:r>
            <a:r>
              <a:rPr lang="en-US" sz="1200" baseline="0" dirty="0" smtClean="0">
                <a:latin typeface="+mn-lt"/>
              </a:rPr>
              <a:t> reproduce the picture and text effects on this slide, do the following:</a:t>
            </a:r>
            <a:endParaRPr lang="en-US" sz="1200" dirty="0" smtClean="0">
              <a:latin typeface="+mn-lt"/>
            </a:endParaRP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i="0" baseline="0" dirty="0" smtClean="0">
                <a:latin typeface="+mn-lt"/>
              </a:rPr>
              <a:t>On the </a:t>
            </a:r>
            <a:r>
              <a:rPr lang="en-US" sz="1200" b="1" i="0" baseline="0" dirty="0" smtClean="0">
                <a:latin typeface="+mn-lt"/>
              </a:rPr>
              <a:t>Insert</a:t>
            </a:r>
            <a:r>
              <a:rPr lang="en-US" sz="1200" i="0" baseline="0" dirty="0" smtClean="0">
                <a:latin typeface="+mn-lt"/>
              </a:rPr>
              <a:t> tab, in the </a:t>
            </a:r>
            <a:r>
              <a:rPr lang="en-US" sz="1200" b="1" i="0" baseline="0" dirty="0" smtClean="0">
                <a:latin typeface="+mn-lt"/>
              </a:rPr>
              <a:t>Illustrations</a:t>
            </a:r>
            <a:r>
              <a:rPr lang="en-US" sz="1200" i="0" baseline="0" dirty="0" smtClean="0">
                <a:latin typeface="+mn-lt"/>
              </a:rPr>
              <a:t> group, click </a:t>
            </a:r>
            <a:r>
              <a:rPr lang="en-US" sz="1200" b="1" i="0" baseline="0" dirty="0" smtClean="0">
                <a:latin typeface="+mn-lt"/>
              </a:rPr>
              <a:t>Picture</a:t>
            </a:r>
            <a:r>
              <a:rPr lang="en-US" sz="1200" i="0" baseline="0" dirty="0" smtClean="0">
                <a:latin typeface="+mn-lt"/>
              </a:rPr>
              <a:t>. In the </a:t>
            </a:r>
            <a:r>
              <a:rPr lang="en-US" sz="1200" b="1" i="0" baseline="0" dirty="0" smtClean="0">
                <a:latin typeface="+mn-lt"/>
              </a:rPr>
              <a:t>Insert Picture </a:t>
            </a:r>
            <a:r>
              <a:rPr lang="en-US" sz="1200" i="0" baseline="0" dirty="0" smtClean="0">
                <a:latin typeface="+mn-lt"/>
              </a:rPr>
              <a:t>dialog box, select a picture, and then click </a:t>
            </a:r>
            <a:r>
              <a:rPr lang="en-US" sz="1200" b="1" i="0" baseline="0" dirty="0" smtClean="0">
                <a:latin typeface="+mn-lt"/>
              </a:rPr>
              <a:t>Insert</a:t>
            </a:r>
            <a:r>
              <a:rPr lang="en-US" sz="1200" i="0" baseline="0" dirty="0" smtClean="0">
                <a:latin typeface="+mn-lt"/>
              </a:rPr>
              <a:t>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i="0" baseline="0" dirty="0" smtClean="0">
                <a:latin typeface="+mn-lt"/>
              </a:rPr>
              <a:t>On the slide, select the picture. </a:t>
            </a:r>
            <a:r>
              <a:rPr lang="en-US" sz="1200" baseline="0" dirty="0" smtClean="0">
                <a:latin typeface="+mn-lt"/>
              </a:rPr>
              <a:t>Under </a:t>
            </a:r>
            <a:r>
              <a:rPr lang="en-US" sz="1200" b="1" baseline="0" dirty="0" smtClean="0">
                <a:latin typeface="+mn-lt"/>
              </a:rPr>
              <a:t>Picture Tools</a:t>
            </a:r>
            <a:r>
              <a:rPr lang="en-US" sz="1200" b="0" baseline="0" dirty="0" smtClean="0">
                <a:latin typeface="+mn-lt"/>
              </a:rPr>
              <a:t>, on the </a:t>
            </a:r>
            <a:r>
              <a:rPr lang="en-US" sz="1200" b="1" baseline="0" dirty="0" smtClean="0">
                <a:latin typeface="+mn-lt"/>
              </a:rPr>
              <a:t>Format</a:t>
            </a:r>
            <a:r>
              <a:rPr lang="en-US" sz="1200" b="0" baseline="0" dirty="0" smtClean="0">
                <a:latin typeface="+mn-lt"/>
              </a:rPr>
              <a:t> tab, in the </a:t>
            </a:r>
            <a:r>
              <a:rPr lang="en-US" sz="1200" b="1" baseline="0" dirty="0" smtClean="0">
                <a:latin typeface="+mn-lt"/>
              </a:rPr>
              <a:t>Picture Styles </a:t>
            </a:r>
            <a:r>
              <a:rPr lang="en-US" sz="1200" b="0" baseline="0" dirty="0" smtClean="0">
                <a:latin typeface="+mn-lt"/>
              </a:rPr>
              <a:t>group, click </a:t>
            </a:r>
            <a:r>
              <a:rPr lang="en-US" sz="1200" b="1" baseline="0" dirty="0" smtClean="0">
                <a:latin typeface="+mn-lt"/>
              </a:rPr>
              <a:t>Picture Shape</a:t>
            </a:r>
            <a:r>
              <a:rPr lang="en-US" sz="1200" b="0" baseline="0" dirty="0" smtClean="0">
                <a:latin typeface="+mn-lt"/>
              </a:rPr>
              <a:t>, and then under </a:t>
            </a:r>
            <a:r>
              <a:rPr lang="en-US" sz="1200" b="1" baseline="0" dirty="0" smtClean="0">
                <a:latin typeface="+mn-lt"/>
              </a:rPr>
              <a:t>Basic Shapes </a:t>
            </a:r>
            <a:r>
              <a:rPr lang="en-US" sz="1200" b="0" baseline="0" dirty="0" smtClean="0">
                <a:latin typeface="+mn-lt"/>
              </a:rPr>
              <a:t>click </a:t>
            </a:r>
            <a:r>
              <a:rPr lang="en-US" sz="1200" b="1" baseline="0" dirty="0" smtClean="0">
                <a:latin typeface="+mn-lt"/>
              </a:rPr>
              <a:t>Oval</a:t>
            </a:r>
            <a:r>
              <a:rPr lang="en-US" sz="1200" b="0" baseline="0" dirty="0" smtClean="0">
                <a:latin typeface="+mn-lt"/>
              </a:rPr>
              <a:t> (first option from the left).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 smtClean="0">
                <a:latin typeface="+mn-lt"/>
              </a:rPr>
              <a:t>With the picture still selected, 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Picture Tools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on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Format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tab, in the bottom right corner of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Size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group, click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Size and Position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dialog box launcher. 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Size and 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dialog box, on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Size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tab, resize or crop the picture as needed so that 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Size and rotate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Height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 is set to </a:t>
            </a:r>
            <a:r>
              <a:rPr lang="en-US" sz="1200" b="1" baseline="0" dirty="0" smtClean="0">
                <a:latin typeface="+mn-lt"/>
              </a:rPr>
              <a:t>1.2”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and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Width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 is set to </a:t>
            </a:r>
            <a:r>
              <a:rPr lang="en-US" sz="1200" b="1" baseline="0" dirty="0" smtClean="0">
                <a:latin typeface="+mn-lt"/>
              </a:rPr>
              <a:t>1.2”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Resize the picture 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Size and rotate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by entering values into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Height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and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Width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boxes. Crop the picture 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Crop from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by entering values into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Left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Right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Top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Bottom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boxes. 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aseline="0" dirty="0" smtClean="0">
                <a:latin typeface="+mn-lt"/>
              </a:rPr>
              <a:t>Under </a:t>
            </a:r>
            <a:r>
              <a:rPr lang="en-US" sz="1200" b="1" baseline="0" dirty="0" smtClean="0">
                <a:latin typeface="+mn-lt"/>
              </a:rPr>
              <a:t>Picture Tools</a:t>
            </a:r>
            <a:r>
              <a:rPr lang="en-US" sz="1200" b="0" baseline="0" dirty="0" smtClean="0">
                <a:latin typeface="+mn-lt"/>
              </a:rPr>
              <a:t>, on the </a:t>
            </a:r>
            <a:r>
              <a:rPr lang="en-US" sz="1200" b="1" baseline="0" dirty="0" smtClean="0">
                <a:latin typeface="+mn-lt"/>
              </a:rPr>
              <a:t>Format</a:t>
            </a:r>
            <a:r>
              <a:rPr lang="en-US" sz="1200" b="0" baseline="0" dirty="0" smtClean="0">
                <a:latin typeface="+mn-lt"/>
              </a:rPr>
              <a:t> tab, in the </a:t>
            </a:r>
            <a:r>
              <a:rPr lang="en-US" sz="1200" b="1" baseline="0" dirty="0" smtClean="0">
                <a:latin typeface="+mn-lt"/>
              </a:rPr>
              <a:t>Picture Styles </a:t>
            </a:r>
            <a:r>
              <a:rPr lang="en-US" sz="1200" b="0" baseline="0" dirty="0" smtClean="0">
                <a:latin typeface="+mn-lt"/>
              </a:rPr>
              <a:t>group, click the arrow next to </a:t>
            </a:r>
            <a:r>
              <a:rPr lang="en-US" sz="1200" b="1" baseline="0" dirty="0" smtClean="0">
                <a:latin typeface="+mn-lt"/>
              </a:rPr>
              <a:t>Picture Effects</a:t>
            </a:r>
            <a:r>
              <a:rPr lang="en-US" sz="1200" b="0" baseline="0" dirty="0" smtClean="0">
                <a:latin typeface="+mn-lt"/>
              </a:rPr>
              <a:t>, point to </a:t>
            </a:r>
            <a:r>
              <a:rPr lang="en-US" sz="1200" b="1" baseline="0" dirty="0" smtClean="0">
                <a:latin typeface="+mn-lt"/>
              </a:rPr>
              <a:t>Bevel</a:t>
            </a:r>
            <a:r>
              <a:rPr lang="en-US" sz="1200" b="0" baseline="0" dirty="0" smtClean="0">
                <a:latin typeface="+mn-lt"/>
              </a:rPr>
              <a:t>, and then under </a:t>
            </a:r>
            <a:r>
              <a:rPr lang="en-US" sz="1200" b="1" baseline="0" dirty="0" smtClean="0">
                <a:latin typeface="+mn-lt"/>
              </a:rPr>
              <a:t>Bevel</a:t>
            </a:r>
            <a:r>
              <a:rPr lang="en-US" sz="1200" b="0" baseline="0" dirty="0" smtClean="0">
                <a:latin typeface="+mn-lt"/>
              </a:rPr>
              <a:t> click </a:t>
            </a:r>
            <a:r>
              <a:rPr lang="en-US" sz="1200" b="1" baseline="0" dirty="0" smtClean="0">
                <a:latin typeface="+mn-lt"/>
              </a:rPr>
              <a:t>Circle </a:t>
            </a:r>
            <a:r>
              <a:rPr lang="en-US" sz="1200" b="0" baseline="0" dirty="0" smtClean="0">
                <a:latin typeface="+mn-lt"/>
              </a:rPr>
              <a:t>(first row, first option from the left).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 smtClean="0">
                <a:latin typeface="+mn-lt"/>
              </a:rPr>
              <a:t>Under </a:t>
            </a:r>
            <a:r>
              <a:rPr lang="en-US" sz="1200" b="1" baseline="0" dirty="0" smtClean="0">
                <a:latin typeface="+mn-lt"/>
              </a:rPr>
              <a:t>Picture Tools</a:t>
            </a:r>
            <a:r>
              <a:rPr lang="en-US" sz="1200" b="0" baseline="0" dirty="0" smtClean="0">
                <a:latin typeface="+mn-lt"/>
              </a:rPr>
              <a:t>, on the </a:t>
            </a:r>
            <a:r>
              <a:rPr lang="en-US" sz="1200" b="1" baseline="0" dirty="0" smtClean="0">
                <a:latin typeface="+mn-lt"/>
              </a:rPr>
              <a:t>Format</a:t>
            </a:r>
            <a:r>
              <a:rPr lang="en-US" sz="1200" b="0" baseline="0" dirty="0" smtClean="0">
                <a:latin typeface="+mn-lt"/>
              </a:rPr>
              <a:t> tab, in the </a:t>
            </a:r>
            <a:r>
              <a:rPr lang="en-US" sz="1200" b="1" baseline="0" dirty="0" smtClean="0">
                <a:latin typeface="+mn-lt"/>
              </a:rPr>
              <a:t>Picture Styles </a:t>
            </a:r>
            <a:r>
              <a:rPr lang="en-US" sz="1200" b="0" baseline="0" dirty="0" smtClean="0">
                <a:latin typeface="+mn-lt"/>
              </a:rPr>
              <a:t>group, click </a:t>
            </a:r>
            <a:r>
              <a:rPr lang="en-US" sz="1200" b="1" baseline="0" dirty="0" smtClean="0">
                <a:latin typeface="+mn-lt"/>
              </a:rPr>
              <a:t>Picture Effects</a:t>
            </a:r>
            <a:r>
              <a:rPr lang="en-US" sz="1200" b="0" baseline="0" dirty="0" smtClean="0">
                <a:latin typeface="+mn-lt"/>
              </a:rPr>
              <a:t>, point to </a:t>
            </a:r>
            <a:r>
              <a:rPr lang="en-US" sz="1200" b="1" baseline="0" dirty="0" smtClean="0">
                <a:latin typeface="+mn-lt"/>
              </a:rPr>
              <a:t>Bevel</a:t>
            </a:r>
            <a:r>
              <a:rPr lang="en-US" sz="1200" b="0" baseline="0" dirty="0" smtClean="0">
                <a:latin typeface="+mn-lt"/>
              </a:rPr>
              <a:t>, and then click </a:t>
            </a:r>
            <a:r>
              <a:rPr lang="en-US" sz="1200" b="1" baseline="0" dirty="0" smtClean="0">
                <a:latin typeface="+mn-lt"/>
              </a:rPr>
              <a:t>3-D Options</a:t>
            </a:r>
            <a:r>
              <a:rPr lang="en-US" sz="1200" b="0" baseline="0" dirty="0" smtClean="0">
                <a:latin typeface="+mn-lt"/>
              </a:rPr>
              <a:t>. In the </a:t>
            </a:r>
            <a:r>
              <a:rPr lang="en-US" sz="1200" b="1" baseline="0" dirty="0" smtClean="0">
                <a:latin typeface="+mn-lt"/>
              </a:rPr>
              <a:t>Format Picture </a:t>
            </a:r>
            <a:r>
              <a:rPr lang="en-US" sz="1200" b="0" baseline="0" dirty="0" smtClean="0">
                <a:latin typeface="+mn-lt"/>
              </a:rPr>
              <a:t>dialog box, click </a:t>
            </a:r>
            <a:r>
              <a:rPr lang="en-US" sz="1200" b="1" baseline="0" dirty="0" smtClean="0">
                <a:latin typeface="+mn-lt"/>
              </a:rPr>
              <a:t>3-D Format</a:t>
            </a:r>
            <a:r>
              <a:rPr lang="en-US" sz="1200" b="0" baseline="0" dirty="0" smtClean="0">
                <a:latin typeface="+mn-lt"/>
              </a:rPr>
              <a:t> in the left pane, and then do the following in the </a:t>
            </a:r>
            <a:r>
              <a:rPr lang="en-US" sz="1200" b="1" baseline="0" dirty="0" smtClean="0">
                <a:latin typeface="+mn-lt"/>
              </a:rPr>
              <a:t>3-D Format</a:t>
            </a:r>
            <a:r>
              <a:rPr lang="en-US" sz="1200" b="0" baseline="0" dirty="0" smtClean="0">
                <a:latin typeface="+mn-lt"/>
              </a:rPr>
              <a:t> pane, under </a:t>
            </a:r>
            <a:r>
              <a:rPr lang="en-US" sz="1200" b="1" baseline="0" dirty="0" smtClean="0">
                <a:latin typeface="+mn-lt"/>
              </a:rPr>
              <a:t>Surface</a:t>
            </a:r>
            <a:r>
              <a:rPr lang="en-US" sz="1200" b="0" baseline="0" dirty="0" smtClean="0">
                <a:latin typeface="+mn-lt"/>
              </a:rPr>
              <a:t>: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b="0" baseline="0" dirty="0" smtClean="0">
                <a:latin typeface="+mn-lt"/>
              </a:rPr>
              <a:t>Click the button next to </a:t>
            </a:r>
            <a:r>
              <a:rPr lang="en-US" sz="1200" b="1" baseline="0" dirty="0" smtClean="0">
                <a:latin typeface="+mn-lt"/>
              </a:rPr>
              <a:t>Material</a:t>
            </a:r>
            <a:r>
              <a:rPr lang="en-US" sz="1200" b="0" baseline="0" dirty="0" smtClean="0">
                <a:latin typeface="+mn-lt"/>
              </a:rPr>
              <a:t>, and then under </a:t>
            </a:r>
            <a:r>
              <a:rPr lang="en-US" sz="1200" b="1" baseline="0" dirty="0" smtClean="0">
                <a:latin typeface="+mn-lt"/>
              </a:rPr>
              <a:t>Standard</a:t>
            </a:r>
            <a:r>
              <a:rPr lang="en-US" sz="1200" b="0" baseline="0" dirty="0" smtClean="0">
                <a:latin typeface="+mn-lt"/>
              </a:rPr>
              <a:t> click </a:t>
            </a:r>
            <a:r>
              <a:rPr lang="en-US" sz="1200" b="1" baseline="0" dirty="0" smtClean="0">
                <a:latin typeface="+mn-lt"/>
              </a:rPr>
              <a:t>Metal</a:t>
            </a:r>
            <a:r>
              <a:rPr lang="en-US" sz="1200" b="0" baseline="0" dirty="0" smtClean="0">
                <a:latin typeface="+mn-lt"/>
              </a:rPr>
              <a:t> (fourth option from the left). 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b="0" baseline="0" dirty="0" smtClean="0">
                <a:latin typeface="+mn-lt"/>
              </a:rPr>
              <a:t>Click the button next to </a:t>
            </a:r>
            <a:r>
              <a:rPr lang="en-US" sz="1200" b="1" baseline="0" dirty="0" smtClean="0">
                <a:latin typeface="+mn-lt"/>
              </a:rPr>
              <a:t>Lighting</a:t>
            </a:r>
            <a:r>
              <a:rPr lang="en-US" sz="1200" b="0" baseline="0" dirty="0" smtClean="0">
                <a:latin typeface="+mn-lt"/>
              </a:rPr>
              <a:t>, and then under </a:t>
            </a:r>
            <a:r>
              <a:rPr lang="en-US" sz="1200" b="1" baseline="0" dirty="0" smtClean="0">
                <a:latin typeface="+mn-lt"/>
              </a:rPr>
              <a:t>Neutral</a:t>
            </a:r>
            <a:r>
              <a:rPr lang="en-US" sz="1200" b="0" baseline="0" dirty="0" smtClean="0">
                <a:latin typeface="+mn-lt"/>
              </a:rPr>
              <a:t> click </a:t>
            </a:r>
            <a:r>
              <a:rPr lang="en-US" sz="1200" b="1" baseline="0" dirty="0" smtClean="0">
                <a:latin typeface="+mn-lt"/>
              </a:rPr>
              <a:t>Contrasting</a:t>
            </a:r>
            <a:r>
              <a:rPr lang="en-US" sz="1200" b="0" baseline="0" dirty="0" smtClean="0">
                <a:latin typeface="+mn-lt"/>
              </a:rPr>
              <a:t> (second row, second option from the left). 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b="0" baseline="0" dirty="0" smtClean="0">
                <a:latin typeface="+mn-lt"/>
              </a:rPr>
              <a:t>In the </a:t>
            </a:r>
            <a:r>
              <a:rPr lang="en-US" sz="1200" b="1" baseline="0" dirty="0" smtClean="0">
                <a:latin typeface="+mn-lt"/>
              </a:rPr>
              <a:t>Angle</a:t>
            </a:r>
            <a:r>
              <a:rPr lang="en-US" sz="1200" b="0" baseline="0" dirty="0" smtClean="0">
                <a:latin typeface="+mn-lt"/>
              </a:rPr>
              <a:t> box, enter </a:t>
            </a:r>
            <a:r>
              <a:rPr lang="en-US" sz="1200" b="1" baseline="0" dirty="0" smtClean="0">
                <a:latin typeface="+mn-lt"/>
              </a:rPr>
              <a:t>25</a:t>
            </a:r>
            <a:r>
              <a:rPr lang="en-US" sz="1200" b="1" baseline="0" dirty="0" smtClean="0">
                <a:latin typeface="+mn-lt"/>
                <a:ea typeface="Verdana"/>
                <a:cs typeface="Verdana"/>
              </a:rPr>
              <a:t>°</a:t>
            </a:r>
            <a:r>
              <a:rPr lang="en-US" sz="1200" b="0" baseline="0" dirty="0" smtClean="0">
                <a:latin typeface="+mn-lt"/>
                <a:ea typeface="Verdana"/>
                <a:cs typeface="Verdana"/>
              </a:rPr>
              <a:t>.</a:t>
            </a:r>
            <a:endParaRPr lang="en-US" sz="1200" b="0" baseline="0" dirty="0" smtClean="0">
              <a:latin typeface="+mn-lt"/>
            </a:endParaRP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i="0" dirty="0" smtClean="0">
                <a:latin typeface="+mn-lt"/>
              </a:rPr>
              <a:t>Also</a:t>
            </a:r>
            <a:r>
              <a:rPr lang="en-US" sz="1200" i="0" baseline="0" dirty="0" smtClean="0">
                <a:latin typeface="+mn-lt"/>
              </a:rPr>
              <a:t> in the </a:t>
            </a:r>
            <a:r>
              <a:rPr lang="en-US" sz="1200" b="1" i="0" baseline="0" dirty="0" smtClean="0">
                <a:latin typeface="+mn-lt"/>
              </a:rPr>
              <a:t>Format Picture </a:t>
            </a:r>
            <a:r>
              <a:rPr lang="en-US" sz="1200" i="0" baseline="0" dirty="0" smtClean="0">
                <a:latin typeface="+mn-lt"/>
              </a:rPr>
              <a:t>dialog box, click </a:t>
            </a:r>
            <a:r>
              <a:rPr lang="en-US" sz="1200" b="1" i="0" baseline="0" dirty="0" smtClean="0">
                <a:latin typeface="+mn-lt"/>
              </a:rPr>
              <a:t>Shadow </a:t>
            </a:r>
            <a:r>
              <a:rPr lang="en-US" sz="1200" i="0" baseline="0" dirty="0" smtClean="0">
                <a:latin typeface="+mn-lt"/>
              </a:rPr>
              <a:t>in the left pane. I</a:t>
            </a:r>
            <a:r>
              <a:rPr lang="en-US" sz="1200" i="0" dirty="0" smtClean="0">
                <a:latin typeface="+mn-lt"/>
              </a:rPr>
              <a:t>n the </a:t>
            </a:r>
            <a:r>
              <a:rPr lang="en-US" sz="1200" b="1" i="0" dirty="0" smtClean="0">
                <a:latin typeface="+mn-lt"/>
              </a:rPr>
              <a:t>Shadow</a:t>
            </a:r>
            <a:r>
              <a:rPr lang="en-US" sz="1200" b="0" i="0" dirty="0" smtClean="0">
                <a:latin typeface="+mn-lt"/>
              </a:rPr>
              <a:t> pane, click the button next to </a:t>
            </a:r>
            <a:r>
              <a:rPr lang="en-US" sz="1200" b="1" i="0" baseline="0" dirty="0" smtClean="0">
                <a:latin typeface="+mn-lt"/>
              </a:rPr>
              <a:t>Presets</a:t>
            </a:r>
            <a:r>
              <a:rPr lang="en-US" sz="1200" b="0" i="0" baseline="0" dirty="0" smtClean="0">
                <a:latin typeface="+mn-lt"/>
              </a:rPr>
              <a:t>, under </a:t>
            </a:r>
            <a:r>
              <a:rPr lang="en-US" sz="1200" b="1" i="0" baseline="0" dirty="0" smtClean="0">
                <a:latin typeface="+mn-lt"/>
              </a:rPr>
              <a:t>Outer</a:t>
            </a:r>
            <a:r>
              <a:rPr lang="en-US" sz="1200" b="0" i="0" baseline="0" dirty="0" smtClean="0">
                <a:latin typeface="+mn-lt"/>
              </a:rPr>
              <a:t> click </a:t>
            </a:r>
            <a:r>
              <a:rPr lang="en-US" sz="1200" b="1" i="0" baseline="0" dirty="0" smtClean="0">
                <a:latin typeface="+mn-lt"/>
              </a:rPr>
              <a:t>Offset Diagonal Bottom Left </a:t>
            </a:r>
            <a:r>
              <a:rPr lang="en-US" sz="1200" b="0" i="0" baseline="0" dirty="0" smtClean="0">
                <a:latin typeface="+mn-lt"/>
              </a:rPr>
              <a:t>(first row, third option from the left), and then do the following:</a:t>
            </a:r>
            <a:endParaRPr lang="en-US" sz="1200" i="0" dirty="0" smtClean="0">
              <a:latin typeface="+mn-lt"/>
            </a:endParaRP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Transparency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77%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Size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100%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Blur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 pt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Angle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141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Verdana"/>
                <a:cs typeface="Verdana"/>
              </a:rPr>
              <a:t>°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Distance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pt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baseline="0" dirty="0" smtClean="0">
                <a:latin typeface="+mn-lt"/>
              </a:rPr>
              <a:t>On the slide, drag the picture onto the curve, near the top. </a:t>
            </a:r>
            <a:endParaRPr lang="en-US" sz="1200" i="0" baseline="0" dirty="0" smtClean="0">
              <a:latin typeface="+mn-lt"/>
            </a:endParaRP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i="0" dirty="0" smtClean="0">
                <a:latin typeface="+mn-lt"/>
              </a:rPr>
              <a:t>On</a:t>
            </a:r>
            <a:r>
              <a:rPr lang="en-US" sz="1200" i="0" baseline="0" dirty="0" smtClean="0">
                <a:latin typeface="+mn-lt"/>
              </a:rPr>
              <a:t> the </a:t>
            </a:r>
            <a:r>
              <a:rPr lang="en-US" sz="1200" b="1" i="0" baseline="0" dirty="0" smtClean="0">
                <a:latin typeface="+mn-lt"/>
              </a:rPr>
              <a:t>Insert</a:t>
            </a:r>
            <a:r>
              <a:rPr lang="en-US" sz="1200" i="0" baseline="0" dirty="0" smtClean="0">
                <a:latin typeface="+mn-lt"/>
              </a:rPr>
              <a:t> tab, in the </a:t>
            </a:r>
            <a:r>
              <a:rPr lang="en-US" sz="1200" b="1" i="0" baseline="0" dirty="0" smtClean="0">
                <a:latin typeface="+mn-lt"/>
              </a:rPr>
              <a:t>Text</a:t>
            </a:r>
            <a:r>
              <a:rPr lang="en-US" sz="1200" i="0" baseline="0" dirty="0" smtClean="0">
                <a:latin typeface="+mn-lt"/>
              </a:rPr>
              <a:t> group, click </a:t>
            </a:r>
            <a:r>
              <a:rPr lang="en-US" sz="1200" b="1" i="0" baseline="0" dirty="0" smtClean="0">
                <a:latin typeface="+mn-lt"/>
              </a:rPr>
              <a:t>Text Box</a:t>
            </a:r>
            <a:r>
              <a:rPr lang="en-US" sz="1200" b="0" i="0" baseline="0" dirty="0" smtClean="0">
                <a:latin typeface="+mn-lt"/>
              </a:rPr>
              <a:t>.</a:t>
            </a:r>
            <a:r>
              <a:rPr lang="en-US" sz="1200" i="0" baseline="0" dirty="0" smtClean="0">
                <a:latin typeface="+mn-lt"/>
              </a:rPr>
              <a:t> On the slide, drag to draw the text box.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i="0" baseline="0" dirty="0" smtClean="0">
                <a:latin typeface="+mn-lt"/>
              </a:rPr>
              <a:t>Enter text in the text box and select it. O</a:t>
            </a:r>
            <a:r>
              <a:rPr lang="en-US" sz="1200" i="0" dirty="0" smtClean="0">
                <a:latin typeface="+mn-lt"/>
              </a:rPr>
              <a:t>n the </a:t>
            </a:r>
            <a:r>
              <a:rPr lang="en-US" sz="1200" b="1" i="0" dirty="0" smtClean="0">
                <a:latin typeface="+mn-lt"/>
              </a:rPr>
              <a:t>Home</a:t>
            </a:r>
            <a:r>
              <a:rPr lang="en-US" sz="1200" i="0" baseline="0" dirty="0" smtClean="0">
                <a:latin typeface="+mn-lt"/>
              </a:rPr>
              <a:t> tab, in the </a:t>
            </a:r>
            <a:r>
              <a:rPr lang="en-US" sz="1200" b="1" i="0" baseline="0" dirty="0" smtClean="0">
                <a:latin typeface="+mn-lt"/>
              </a:rPr>
              <a:t>Font</a:t>
            </a:r>
            <a:r>
              <a:rPr lang="en-US" sz="1200" i="0" baseline="0" dirty="0" smtClean="0">
                <a:latin typeface="+mn-lt"/>
              </a:rPr>
              <a:t> group, do the following: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i="0" baseline="0" dirty="0" smtClean="0">
                <a:latin typeface="+mn-lt"/>
              </a:rPr>
              <a:t>In the </a:t>
            </a:r>
            <a:r>
              <a:rPr lang="en-US" sz="1200" b="1" i="0" baseline="0" dirty="0" smtClean="0">
                <a:latin typeface="+mn-lt"/>
              </a:rPr>
              <a:t>Font</a:t>
            </a:r>
            <a:r>
              <a:rPr lang="en-US" sz="1200" i="0" baseline="0" dirty="0" smtClean="0">
                <a:latin typeface="+mn-lt"/>
              </a:rPr>
              <a:t> list, select </a:t>
            </a:r>
            <a:r>
              <a:rPr lang="en-US" sz="1200" b="1" baseline="0" dirty="0" smtClean="0">
                <a:latin typeface="+mn-lt"/>
              </a:rPr>
              <a:t>Corbel</a:t>
            </a:r>
            <a:r>
              <a:rPr lang="en-US" sz="1200" b="0" baseline="0" dirty="0" smtClean="0">
                <a:latin typeface="+mn-lt"/>
              </a:rPr>
              <a:t>.</a:t>
            </a:r>
            <a:endParaRPr lang="en-US" sz="1200" i="0" baseline="0" dirty="0" smtClean="0">
              <a:latin typeface="+mn-lt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i="0" baseline="0" dirty="0" smtClean="0">
                <a:latin typeface="+mn-lt"/>
              </a:rPr>
              <a:t>In the </a:t>
            </a:r>
            <a:r>
              <a:rPr lang="en-US" sz="1200" b="1" i="0" baseline="0" dirty="0" smtClean="0">
                <a:latin typeface="+mn-lt"/>
              </a:rPr>
              <a:t>Font Size </a:t>
            </a:r>
            <a:r>
              <a:rPr lang="en-US" sz="1200" i="0" baseline="0" dirty="0" smtClean="0">
                <a:latin typeface="+mn-lt"/>
              </a:rPr>
              <a:t>box, enter </a:t>
            </a:r>
            <a:r>
              <a:rPr lang="en-US" sz="1200" b="1" i="0" baseline="0" dirty="0" smtClean="0">
                <a:latin typeface="+mn-lt"/>
              </a:rPr>
              <a:t>22</a:t>
            </a:r>
            <a:r>
              <a:rPr lang="en-US" sz="1200" b="0" i="0" baseline="0" dirty="0" smtClean="0">
                <a:latin typeface="+mn-lt"/>
              </a:rPr>
              <a:t>.</a:t>
            </a:r>
            <a:r>
              <a:rPr lang="en-US" sz="1200" i="0" baseline="0" dirty="0" smtClean="0">
                <a:latin typeface="+mn-lt"/>
              </a:rPr>
              <a:t> 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i="0" baseline="0" dirty="0" smtClean="0">
                <a:latin typeface="+mn-lt"/>
              </a:rPr>
              <a:t>Click the arrow next to </a:t>
            </a:r>
            <a:r>
              <a:rPr lang="en-US" sz="1200" b="1" i="0" baseline="0" dirty="0" smtClean="0">
                <a:latin typeface="+mn-lt"/>
              </a:rPr>
              <a:t>Font Color</a:t>
            </a:r>
            <a:r>
              <a:rPr lang="en-US" sz="1200" b="0" i="0" baseline="0" dirty="0" smtClean="0">
                <a:latin typeface="+mn-lt"/>
              </a:rPr>
              <a:t>,</a:t>
            </a:r>
            <a:r>
              <a:rPr lang="en-US" sz="1200" b="1" i="0" baseline="0" dirty="0" smtClean="0">
                <a:latin typeface="+mn-lt"/>
              </a:rPr>
              <a:t> </a:t>
            </a:r>
            <a:r>
              <a:rPr lang="en-US" sz="1200" i="0" baseline="0" dirty="0" smtClean="0">
                <a:latin typeface="+mn-lt"/>
              </a:rPr>
              <a:t>and then under </a:t>
            </a:r>
            <a:r>
              <a:rPr lang="en-US" sz="1200" b="1" i="0" baseline="0" dirty="0" smtClean="0">
                <a:latin typeface="+mn-lt"/>
              </a:rPr>
              <a:t>Theme Colors </a:t>
            </a:r>
            <a:r>
              <a:rPr lang="en-US" sz="1200" i="0" baseline="0" dirty="0" smtClean="0">
                <a:latin typeface="+mn-lt"/>
              </a:rPr>
              <a:t>click </a:t>
            </a:r>
            <a:r>
              <a:rPr lang="en-US" sz="1200" b="1" i="0" baseline="0" dirty="0" smtClean="0">
                <a:latin typeface="+mn-lt"/>
              </a:rPr>
              <a:t>White, Background 1, Darker 50% </a:t>
            </a:r>
            <a:r>
              <a:rPr lang="en-US" sz="1200" b="0" i="0" baseline="0" dirty="0" smtClean="0">
                <a:latin typeface="+mn-lt"/>
              </a:rPr>
              <a:t>(sixth row, first option from the left).</a:t>
            </a:r>
            <a:endParaRPr lang="en-US" sz="1200" i="0" baseline="0" dirty="0" smtClean="0">
              <a:latin typeface="+mn-lt"/>
            </a:endParaRP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i="0" baseline="0" dirty="0" smtClean="0">
                <a:latin typeface="+mn-lt"/>
              </a:rPr>
              <a:t>On the </a:t>
            </a:r>
            <a:r>
              <a:rPr lang="en-US" sz="1200" b="1" i="0" baseline="0" dirty="0" smtClean="0">
                <a:latin typeface="+mn-lt"/>
              </a:rPr>
              <a:t>Home</a:t>
            </a:r>
            <a:r>
              <a:rPr lang="en-US" sz="1200" i="0" baseline="0" dirty="0" smtClean="0">
                <a:latin typeface="+mn-lt"/>
              </a:rPr>
              <a:t> tab, in the </a:t>
            </a:r>
            <a:r>
              <a:rPr lang="en-US" sz="1200" b="1" i="0" baseline="0" dirty="0" smtClean="0">
                <a:latin typeface="+mn-lt"/>
              </a:rPr>
              <a:t>Paragraph</a:t>
            </a:r>
            <a:r>
              <a:rPr lang="en-US" sz="1200" i="0" baseline="0" dirty="0" smtClean="0">
                <a:latin typeface="+mn-lt"/>
              </a:rPr>
              <a:t> group, click </a:t>
            </a:r>
            <a:r>
              <a:rPr lang="en-US" sz="1200" b="1" i="0" baseline="0" dirty="0" smtClean="0">
                <a:latin typeface="+mn-lt"/>
              </a:rPr>
              <a:t>Align Text Left</a:t>
            </a:r>
            <a:r>
              <a:rPr lang="en-US" sz="1200" b="0" i="0" baseline="0" dirty="0" smtClean="0">
                <a:latin typeface="+mn-lt"/>
              </a:rPr>
              <a:t> to align the text left in the text box.</a:t>
            </a:r>
            <a:endParaRPr lang="en-US" sz="1200" i="0" baseline="0" dirty="0" smtClean="0">
              <a:latin typeface="+mn-lt"/>
            </a:endParaRP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i="0" baseline="0" dirty="0" smtClean="0">
                <a:latin typeface="+mn-lt"/>
              </a:rPr>
              <a:t>On the slide, drag the text box to the right of the picture. </a:t>
            </a:r>
          </a:p>
          <a:p>
            <a:pPr marL="228600" indent="-228600">
              <a:buFont typeface="+mj-lt"/>
              <a:buAutoNum type="arabicPeriod"/>
            </a:pPr>
            <a:endParaRPr lang="en-US" sz="1200" b="0" baseline="0" dirty="0" smtClean="0">
              <a:latin typeface="+mn-lt"/>
            </a:endParaRPr>
          </a:p>
          <a:p>
            <a:endParaRPr lang="en-US" sz="1200" baseline="0" dirty="0" smtClean="0">
              <a:latin typeface="+mn-lt"/>
            </a:endParaRPr>
          </a:p>
          <a:p>
            <a:r>
              <a:rPr lang="en-US" sz="1200" baseline="0" dirty="0" smtClean="0">
                <a:latin typeface="+mn-lt"/>
              </a:rPr>
              <a:t>To reproduce the animation effects on this slide, do the following: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baseline="0" dirty="0" smtClean="0">
                <a:latin typeface="+mn-lt"/>
              </a:rPr>
              <a:t>It will help to zoom out in order to view the area off the slide. On the </a:t>
            </a:r>
            <a:r>
              <a:rPr lang="en-US" sz="1200" b="1" baseline="0" dirty="0" smtClean="0">
                <a:latin typeface="+mn-lt"/>
              </a:rPr>
              <a:t>View</a:t>
            </a:r>
            <a:r>
              <a:rPr lang="en-US" sz="1200" b="0" baseline="0" dirty="0" smtClean="0">
                <a:latin typeface="+mn-lt"/>
              </a:rPr>
              <a:t> tab, in the </a:t>
            </a:r>
            <a:r>
              <a:rPr lang="en-US" sz="1200" b="1" baseline="0" dirty="0" smtClean="0">
                <a:latin typeface="+mn-lt"/>
              </a:rPr>
              <a:t>Zoom</a:t>
            </a:r>
            <a:r>
              <a:rPr lang="en-US" sz="1200" b="0" baseline="0" dirty="0" smtClean="0">
                <a:latin typeface="+mn-lt"/>
              </a:rPr>
              <a:t> group, click </a:t>
            </a:r>
            <a:r>
              <a:rPr lang="en-US" sz="1200" b="1" baseline="0" dirty="0" smtClean="0">
                <a:latin typeface="+mn-lt"/>
              </a:rPr>
              <a:t>Zoom</a:t>
            </a:r>
            <a:r>
              <a:rPr lang="en-US" sz="1200" b="0" baseline="0" dirty="0" smtClean="0">
                <a:latin typeface="+mn-lt"/>
              </a:rPr>
              <a:t>. In the </a:t>
            </a:r>
            <a:r>
              <a:rPr lang="en-US" sz="1200" b="1" baseline="0" dirty="0" smtClean="0">
                <a:latin typeface="+mn-lt"/>
              </a:rPr>
              <a:t>Zoom </a:t>
            </a:r>
            <a:r>
              <a:rPr lang="en-US" sz="1200" b="0" baseline="0" dirty="0" smtClean="0">
                <a:latin typeface="+mn-lt"/>
              </a:rPr>
              <a:t>dialog box, select </a:t>
            </a:r>
            <a:r>
              <a:rPr lang="en-US" sz="1200" b="1" baseline="0" dirty="0" smtClean="0">
                <a:latin typeface="+mn-lt"/>
              </a:rPr>
              <a:t>33%</a:t>
            </a:r>
            <a:r>
              <a:rPr lang="en-US" sz="1200" b="0" baseline="0" dirty="0" smtClean="0">
                <a:latin typeface="+mn-lt"/>
              </a:rPr>
              <a:t>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dirty="0" smtClean="0">
                <a:latin typeface="+mn-lt"/>
              </a:rPr>
              <a:t>On</a:t>
            </a:r>
            <a:r>
              <a:rPr lang="en-US" sz="1200" baseline="0" dirty="0" smtClean="0">
                <a:latin typeface="+mn-lt"/>
              </a:rPr>
              <a:t> the </a:t>
            </a:r>
            <a:r>
              <a:rPr lang="en-US" sz="1200" b="1" baseline="0" dirty="0" smtClean="0">
                <a:latin typeface="+mn-lt"/>
              </a:rPr>
              <a:t>Animations</a:t>
            </a:r>
            <a:r>
              <a:rPr lang="en-US" sz="1200" b="0" baseline="0" dirty="0" smtClean="0">
                <a:latin typeface="+mn-lt"/>
              </a:rPr>
              <a:t> tab, in the </a:t>
            </a:r>
            <a:r>
              <a:rPr lang="en-US" sz="1200" b="1" baseline="0" dirty="0" smtClean="0">
                <a:latin typeface="+mn-lt"/>
              </a:rPr>
              <a:t>Animations</a:t>
            </a:r>
            <a:r>
              <a:rPr lang="en-US" sz="1200" b="0" baseline="0" dirty="0" smtClean="0">
                <a:latin typeface="+mn-lt"/>
              </a:rPr>
              <a:t> group, click </a:t>
            </a:r>
            <a:r>
              <a:rPr lang="en-US" sz="1200" b="1" baseline="0" dirty="0" smtClean="0">
                <a:latin typeface="+mn-lt"/>
              </a:rPr>
              <a:t>Custom Animation</a:t>
            </a:r>
            <a:r>
              <a:rPr lang="en-US" sz="1200" b="0" baseline="0" dirty="0" smtClean="0">
                <a:latin typeface="+mn-lt"/>
              </a:rPr>
              <a:t>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baseline="0" dirty="0" smtClean="0">
                <a:latin typeface="+mn-lt"/>
              </a:rPr>
              <a:t>On the slide, select the picture. In the </a:t>
            </a:r>
            <a:r>
              <a:rPr lang="en-US" sz="1200" b="1" baseline="0" dirty="0" smtClean="0">
                <a:latin typeface="+mn-lt"/>
              </a:rPr>
              <a:t>Custom</a:t>
            </a:r>
            <a:r>
              <a:rPr lang="en-US" sz="1200" baseline="0" dirty="0" smtClean="0">
                <a:latin typeface="+mn-lt"/>
              </a:rPr>
              <a:t> </a:t>
            </a:r>
            <a:r>
              <a:rPr lang="en-US" sz="1200" b="1" baseline="0" dirty="0" smtClean="0">
                <a:latin typeface="+mn-lt"/>
              </a:rPr>
              <a:t>Animation</a:t>
            </a:r>
            <a:r>
              <a:rPr lang="en-US" sz="1200" baseline="0" dirty="0" smtClean="0">
                <a:latin typeface="+mn-lt"/>
              </a:rPr>
              <a:t> task pane, do the following: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 smtClean="0">
                <a:latin typeface="+mn-lt"/>
              </a:rPr>
              <a:t>Click </a:t>
            </a:r>
            <a:r>
              <a:rPr lang="en-US" sz="1200" b="1" baseline="0" dirty="0" smtClean="0">
                <a:latin typeface="+mn-lt"/>
              </a:rPr>
              <a:t>Add</a:t>
            </a:r>
            <a:r>
              <a:rPr lang="en-US" sz="1200" baseline="0" dirty="0" smtClean="0">
                <a:latin typeface="+mn-lt"/>
              </a:rPr>
              <a:t> </a:t>
            </a:r>
            <a:r>
              <a:rPr lang="en-US" sz="1200" b="1" baseline="0" dirty="0" smtClean="0">
                <a:latin typeface="+mn-lt"/>
              </a:rPr>
              <a:t>Effect</a:t>
            </a:r>
            <a:r>
              <a:rPr lang="en-US" sz="1200" baseline="0" dirty="0" smtClean="0">
                <a:latin typeface="+mn-lt"/>
              </a:rPr>
              <a:t>, point to </a:t>
            </a:r>
            <a:r>
              <a:rPr lang="en-US" sz="1200" b="1" baseline="0" dirty="0" smtClean="0">
                <a:latin typeface="+mn-lt"/>
              </a:rPr>
              <a:t>Entrance</a:t>
            </a:r>
            <a:r>
              <a:rPr lang="en-US" sz="1200" b="0" baseline="0" dirty="0" smtClean="0">
                <a:latin typeface="+mn-lt"/>
              </a:rPr>
              <a:t>, and then click</a:t>
            </a:r>
            <a:r>
              <a:rPr lang="en-US" sz="1200" baseline="0" dirty="0" smtClean="0">
                <a:latin typeface="+mn-lt"/>
              </a:rPr>
              <a:t> </a:t>
            </a:r>
            <a:r>
              <a:rPr lang="en-US" sz="1200" b="1" baseline="0" dirty="0" smtClean="0">
                <a:latin typeface="+mn-lt"/>
              </a:rPr>
              <a:t>More</a:t>
            </a:r>
            <a:r>
              <a:rPr lang="en-US" sz="1200" baseline="0" dirty="0" smtClean="0">
                <a:latin typeface="+mn-lt"/>
              </a:rPr>
              <a:t> </a:t>
            </a:r>
            <a:r>
              <a:rPr lang="en-US" sz="1200" b="1" baseline="0" dirty="0" smtClean="0">
                <a:latin typeface="+mn-lt"/>
              </a:rPr>
              <a:t>Effects</a:t>
            </a:r>
            <a:r>
              <a:rPr lang="en-US" sz="1200" b="0" baseline="0" dirty="0" smtClean="0">
                <a:latin typeface="+mn-lt"/>
              </a:rPr>
              <a:t>. </a:t>
            </a:r>
            <a:r>
              <a:rPr lang="en-US" sz="1200" b="0" i="0" baseline="0" dirty="0" smtClean="0">
                <a:latin typeface="+mn-lt"/>
              </a:rPr>
              <a:t>In</a:t>
            </a:r>
            <a:r>
              <a:rPr lang="en-US" sz="1200" b="0" baseline="0" dirty="0" smtClean="0">
                <a:latin typeface="+mn-lt"/>
              </a:rPr>
              <a:t> the </a:t>
            </a:r>
            <a:r>
              <a:rPr lang="en-US" sz="1200" b="1" baseline="0" dirty="0" smtClean="0">
                <a:latin typeface="+mn-lt"/>
              </a:rPr>
              <a:t>Add</a:t>
            </a:r>
            <a:r>
              <a:rPr lang="en-US" sz="1200" b="0" baseline="0" dirty="0" smtClean="0">
                <a:latin typeface="+mn-lt"/>
              </a:rPr>
              <a:t> </a:t>
            </a:r>
            <a:r>
              <a:rPr lang="en-US" sz="1200" b="1" baseline="0" dirty="0" smtClean="0">
                <a:latin typeface="+mn-lt"/>
              </a:rPr>
              <a:t>Entrance Effect</a:t>
            </a:r>
            <a:r>
              <a:rPr lang="en-US" sz="1200" b="0" baseline="0" dirty="0" smtClean="0">
                <a:latin typeface="+mn-lt"/>
              </a:rPr>
              <a:t> dialog box, under </a:t>
            </a:r>
            <a:r>
              <a:rPr lang="en-US" sz="1200" b="1" baseline="0" dirty="0" smtClean="0">
                <a:latin typeface="+mn-lt"/>
              </a:rPr>
              <a:t>Moderate</a:t>
            </a:r>
            <a:r>
              <a:rPr lang="en-US" sz="1200" b="0" baseline="0" dirty="0" smtClean="0">
                <a:latin typeface="+mn-lt"/>
              </a:rPr>
              <a:t>, click </a:t>
            </a:r>
            <a:r>
              <a:rPr lang="en-US" sz="1200" b="1" baseline="0" dirty="0" smtClean="0">
                <a:latin typeface="+mn-lt"/>
              </a:rPr>
              <a:t>Grow &amp; Turn</a:t>
            </a:r>
            <a:r>
              <a:rPr lang="en-US" sz="1200" b="0" baseline="0" dirty="0" smtClean="0">
                <a:latin typeface="+mn-lt"/>
              </a:rPr>
              <a:t>.</a:t>
            </a:r>
            <a:endParaRPr lang="en-US" sz="1200" b="1" dirty="0" smtClean="0">
              <a:latin typeface="+mn-lt"/>
            </a:endParaRPr>
          </a:p>
          <a:p>
            <a:pPr marL="685800" lvl="1" indent="-228600">
              <a:buFont typeface="+mj-lt"/>
              <a:buAutoNum type="arabicPeriod"/>
            </a:pPr>
            <a:r>
              <a:rPr lang="en-US" sz="1200" baseline="0" dirty="0" smtClean="0">
                <a:latin typeface="+mn-lt"/>
              </a:rPr>
              <a:t>Select the animation effect (grow &amp; turn effect for the picture). Under </a:t>
            </a:r>
            <a:r>
              <a:rPr lang="en-US" sz="1200" b="1" dirty="0" smtClean="0">
                <a:latin typeface="+mn-lt"/>
              </a:rPr>
              <a:t>Modify:</a:t>
            </a:r>
            <a:r>
              <a:rPr lang="en-US" sz="1200" b="1" baseline="0" dirty="0" smtClean="0">
                <a:latin typeface="+mn-lt"/>
              </a:rPr>
              <a:t> Grow &amp; Turn</a:t>
            </a:r>
            <a:r>
              <a:rPr lang="en-US" sz="1200" b="0" baseline="0" dirty="0" smtClean="0">
                <a:latin typeface="+mn-lt"/>
              </a:rPr>
              <a:t>, do the following: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b="0" baseline="0" dirty="0" smtClean="0">
                <a:latin typeface="+mn-lt"/>
              </a:rPr>
              <a:t>In the</a:t>
            </a:r>
            <a:r>
              <a:rPr lang="en-US" sz="1200" baseline="0" dirty="0" smtClean="0">
                <a:latin typeface="+mn-lt"/>
              </a:rPr>
              <a:t> </a:t>
            </a:r>
            <a:r>
              <a:rPr lang="en-US" sz="1200" b="1" dirty="0" smtClean="0">
                <a:latin typeface="+mn-lt"/>
              </a:rPr>
              <a:t>Start</a:t>
            </a:r>
            <a:r>
              <a:rPr lang="en-US" sz="1200" baseline="0" dirty="0" smtClean="0">
                <a:latin typeface="+mn-lt"/>
              </a:rPr>
              <a:t> list, select</a:t>
            </a:r>
            <a:r>
              <a:rPr lang="en-US" sz="1200" dirty="0" smtClean="0">
                <a:latin typeface="+mn-lt"/>
              </a:rPr>
              <a:t> </a:t>
            </a:r>
            <a:r>
              <a:rPr lang="en-US" sz="1200" b="1" dirty="0" smtClean="0">
                <a:latin typeface="+mn-lt"/>
              </a:rPr>
              <a:t>With Previous</a:t>
            </a:r>
            <a:r>
              <a:rPr lang="en-US" sz="1200" b="0" dirty="0" smtClean="0">
                <a:latin typeface="+mn-lt"/>
              </a:rPr>
              <a:t>.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dirty="0" smtClean="0">
                <a:latin typeface="+mn-lt"/>
              </a:rPr>
              <a:t>In the </a:t>
            </a:r>
            <a:r>
              <a:rPr lang="en-US" sz="1200" b="1" dirty="0" smtClean="0">
                <a:latin typeface="+mn-lt"/>
              </a:rPr>
              <a:t>Speed</a:t>
            </a:r>
            <a:r>
              <a:rPr lang="en-US" sz="1200" dirty="0" smtClean="0">
                <a:latin typeface="+mn-lt"/>
              </a:rPr>
              <a:t> list, select </a:t>
            </a:r>
            <a:r>
              <a:rPr lang="en-US" sz="1200" b="1" dirty="0" smtClean="0">
                <a:latin typeface="+mn-lt"/>
              </a:rPr>
              <a:t>Fast</a:t>
            </a:r>
            <a:r>
              <a:rPr lang="en-US" sz="1200" dirty="0" smtClean="0">
                <a:latin typeface="+mn-lt"/>
              </a:rPr>
              <a:t>.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baseline="0" dirty="0" smtClean="0">
                <a:latin typeface="+mn-lt"/>
              </a:rPr>
              <a:t>On the slide, select the picture. In the </a:t>
            </a:r>
            <a:r>
              <a:rPr lang="en-US" sz="1200" b="1" baseline="0" dirty="0" smtClean="0">
                <a:latin typeface="+mn-lt"/>
              </a:rPr>
              <a:t>Custom</a:t>
            </a:r>
            <a:r>
              <a:rPr lang="en-US" sz="1200" baseline="0" dirty="0" smtClean="0">
                <a:latin typeface="+mn-lt"/>
              </a:rPr>
              <a:t> </a:t>
            </a:r>
            <a:r>
              <a:rPr lang="en-US" sz="1200" b="1" baseline="0" dirty="0" smtClean="0">
                <a:latin typeface="+mn-lt"/>
              </a:rPr>
              <a:t>Animation</a:t>
            </a:r>
            <a:r>
              <a:rPr lang="en-US" sz="1200" baseline="0" dirty="0" smtClean="0">
                <a:latin typeface="+mn-lt"/>
              </a:rPr>
              <a:t> task pane, click </a:t>
            </a:r>
            <a:r>
              <a:rPr lang="en-US" sz="1200" b="1" baseline="0" dirty="0" smtClean="0">
                <a:latin typeface="+mn-lt"/>
              </a:rPr>
              <a:t>Add</a:t>
            </a:r>
            <a:r>
              <a:rPr lang="en-US" sz="1200" baseline="0" dirty="0" smtClean="0">
                <a:latin typeface="+mn-lt"/>
              </a:rPr>
              <a:t> </a:t>
            </a:r>
            <a:r>
              <a:rPr lang="en-US" sz="1200" b="1" baseline="0" dirty="0" smtClean="0">
                <a:latin typeface="+mn-lt"/>
              </a:rPr>
              <a:t>Effect</a:t>
            </a:r>
            <a:r>
              <a:rPr lang="en-US" sz="1200" baseline="0" dirty="0" smtClean="0">
                <a:latin typeface="+mn-lt"/>
              </a:rPr>
              <a:t>, point to </a:t>
            </a:r>
            <a:r>
              <a:rPr lang="en-US" sz="1200" b="1" baseline="0" dirty="0" smtClean="0">
                <a:latin typeface="+mn-lt"/>
              </a:rPr>
              <a:t>Motion Paths</a:t>
            </a:r>
            <a:r>
              <a:rPr lang="en-US" sz="1200" b="0" baseline="0" dirty="0" smtClean="0">
                <a:latin typeface="+mn-lt"/>
              </a:rPr>
              <a:t>, point to </a:t>
            </a:r>
            <a:r>
              <a:rPr lang="en-US" sz="1200" b="1" baseline="0" dirty="0" smtClean="0">
                <a:latin typeface="+mn-lt"/>
              </a:rPr>
              <a:t>Draw Custom Path</a:t>
            </a:r>
            <a:r>
              <a:rPr lang="en-US" sz="1200" b="0" baseline="0" dirty="0" smtClean="0">
                <a:latin typeface="+mn-lt"/>
              </a:rPr>
              <a:t>, and then click </a:t>
            </a:r>
            <a:r>
              <a:rPr lang="en-US" sz="1200" b="1" baseline="0" dirty="0" smtClean="0">
                <a:latin typeface="+mn-lt"/>
              </a:rPr>
              <a:t>Curve</a:t>
            </a:r>
            <a:r>
              <a:rPr lang="en-US" sz="1200" b="0" baseline="0" dirty="0" smtClean="0">
                <a:latin typeface="+mn-lt"/>
              </a:rPr>
              <a:t>.</a:t>
            </a:r>
            <a:endParaRPr lang="en-US" sz="1200" baseline="0" dirty="0" smtClean="0">
              <a:latin typeface="+mn-lt"/>
            </a:endParaRPr>
          </a:p>
          <a:p>
            <a:pPr marL="228600" indent="-228600">
              <a:buFont typeface="+mj-lt"/>
              <a:buAutoNum type="arabicPeriod"/>
            </a:pPr>
            <a:r>
              <a:rPr lang="en-US" sz="1200" b="0" baseline="0" dirty="0" smtClean="0">
                <a:latin typeface="+mn-lt"/>
              </a:rPr>
              <a:t>On the slide, do the following to create the custom motion path: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sz="1200" b="0" baseline="0" dirty="0" smtClean="0">
                <a:latin typeface="+mn-lt"/>
              </a:rPr>
              <a:t>Click the first point in the center of the picture. 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sz="1200" b="0" baseline="0" dirty="0" smtClean="0">
                <a:latin typeface="+mn-lt"/>
              </a:rPr>
              <a:t>Click the second point in the middle of the curve. 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sz="1200" b="0" baseline="0" dirty="0" smtClean="0">
                <a:latin typeface="+mn-lt"/>
              </a:rPr>
              <a:t>Double-click </a:t>
            </a:r>
            <a:r>
              <a:rPr lang="en-US" sz="1200" b="0" i="0" baseline="0" dirty="0" smtClean="0">
                <a:latin typeface="+mn-lt"/>
              </a:rPr>
              <a:t>the third point off the bottom edge </a:t>
            </a:r>
            <a:r>
              <a:rPr lang="en-US" sz="1200" b="0" baseline="0" dirty="0" smtClean="0">
                <a:latin typeface="+mn-lt"/>
              </a:rPr>
              <a:t>of the slide.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baseline="0" dirty="0" smtClean="0">
                <a:latin typeface="+mn-lt"/>
              </a:rPr>
              <a:t>In the </a:t>
            </a:r>
            <a:r>
              <a:rPr lang="en-US" sz="1200" b="1" baseline="0" dirty="0" smtClean="0">
                <a:latin typeface="+mn-lt"/>
              </a:rPr>
              <a:t>Custom</a:t>
            </a:r>
            <a:r>
              <a:rPr lang="en-US" sz="1200" baseline="0" dirty="0" smtClean="0">
                <a:latin typeface="+mn-lt"/>
              </a:rPr>
              <a:t> </a:t>
            </a:r>
            <a:r>
              <a:rPr lang="en-US" sz="1200" b="1" baseline="0" dirty="0" smtClean="0">
                <a:latin typeface="+mn-lt"/>
              </a:rPr>
              <a:t>Animation</a:t>
            </a:r>
            <a:r>
              <a:rPr lang="en-US" sz="1200" baseline="0" dirty="0" smtClean="0">
                <a:latin typeface="+mn-lt"/>
              </a:rPr>
              <a:t> task pane, select the second animation effect (motion path for the picture), and then under </a:t>
            </a:r>
            <a:r>
              <a:rPr lang="en-US" sz="1200" b="1" dirty="0" smtClean="0">
                <a:latin typeface="+mn-lt"/>
              </a:rPr>
              <a:t>Modify:</a:t>
            </a:r>
            <a:r>
              <a:rPr lang="en-US" sz="1200" b="1" baseline="0" dirty="0" smtClean="0">
                <a:latin typeface="+mn-lt"/>
              </a:rPr>
              <a:t> Custom Path</a:t>
            </a:r>
            <a:r>
              <a:rPr lang="en-US" sz="1200" b="0" baseline="0" dirty="0" smtClean="0">
                <a:latin typeface="+mn-lt"/>
              </a:rPr>
              <a:t>, do the following: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baseline="0" dirty="0" smtClean="0">
                <a:latin typeface="+mn-lt"/>
              </a:rPr>
              <a:t>In the</a:t>
            </a:r>
            <a:r>
              <a:rPr lang="en-US" sz="1200" baseline="0" dirty="0" smtClean="0">
                <a:latin typeface="+mn-lt"/>
              </a:rPr>
              <a:t> </a:t>
            </a:r>
            <a:r>
              <a:rPr lang="en-US" sz="1200" b="1" dirty="0" smtClean="0">
                <a:latin typeface="+mn-lt"/>
              </a:rPr>
              <a:t>Start</a:t>
            </a:r>
            <a:r>
              <a:rPr lang="en-US" sz="1200" baseline="0" dirty="0" smtClean="0">
                <a:latin typeface="+mn-lt"/>
              </a:rPr>
              <a:t> list, select</a:t>
            </a:r>
            <a:r>
              <a:rPr lang="en-US" sz="1200" dirty="0" smtClean="0">
                <a:latin typeface="+mn-lt"/>
              </a:rPr>
              <a:t> </a:t>
            </a:r>
            <a:r>
              <a:rPr lang="en-US" sz="1200" b="1" dirty="0" smtClean="0">
                <a:latin typeface="+mn-lt"/>
              </a:rPr>
              <a:t>With Previous</a:t>
            </a:r>
            <a:r>
              <a:rPr lang="en-US" sz="1200" b="0" dirty="0" smtClean="0">
                <a:latin typeface="+mn-lt"/>
              </a:rPr>
              <a:t>.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dirty="0" smtClean="0">
                <a:latin typeface="+mn-lt"/>
              </a:rPr>
              <a:t>In the </a:t>
            </a:r>
            <a:r>
              <a:rPr lang="en-US" sz="1200" b="1" dirty="0" smtClean="0">
                <a:latin typeface="+mn-lt"/>
              </a:rPr>
              <a:t>Speed</a:t>
            </a:r>
            <a:r>
              <a:rPr lang="en-US" sz="1200" dirty="0" smtClean="0">
                <a:latin typeface="+mn-lt"/>
              </a:rPr>
              <a:t> </a:t>
            </a:r>
            <a:r>
              <a:rPr lang="en-US" sz="1200" baseline="0" dirty="0" smtClean="0">
                <a:latin typeface="+mn-lt"/>
              </a:rPr>
              <a:t>list</a:t>
            </a:r>
            <a:r>
              <a:rPr lang="en-US" sz="1200" dirty="0" smtClean="0">
                <a:latin typeface="+mn-lt"/>
              </a:rPr>
              <a:t>, select </a:t>
            </a:r>
            <a:r>
              <a:rPr lang="en-US" sz="1200" b="1" dirty="0" smtClean="0">
                <a:latin typeface="+mn-lt"/>
              </a:rPr>
              <a:t>Fast</a:t>
            </a:r>
            <a:r>
              <a:rPr lang="en-US" sz="1200" dirty="0" smtClean="0">
                <a:latin typeface="+mn-lt"/>
              </a:rPr>
              <a:t>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dirty="0" smtClean="0">
                <a:latin typeface="+mn-lt"/>
              </a:rPr>
              <a:t>On</a:t>
            </a:r>
            <a:r>
              <a:rPr lang="en-US" sz="1200" baseline="0" dirty="0" smtClean="0">
                <a:latin typeface="+mn-lt"/>
              </a:rPr>
              <a:t> the slide, right-click the motion path</a:t>
            </a:r>
            <a:r>
              <a:rPr lang="en-US" sz="1200" dirty="0" smtClean="0">
                <a:latin typeface="+mn-lt"/>
              </a:rPr>
              <a:t> and then click </a:t>
            </a:r>
            <a:r>
              <a:rPr lang="en-US" sz="1200" b="1" dirty="0" smtClean="0">
                <a:latin typeface="+mn-lt"/>
              </a:rPr>
              <a:t>Reverse Path Direction</a:t>
            </a:r>
            <a:r>
              <a:rPr lang="en-US" sz="1200" dirty="0" smtClean="0">
                <a:latin typeface="+mn-lt"/>
              </a:rPr>
              <a:t>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dirty="0" smtClean="0">
                <a:latin typeface="+mn-lt"/>
              </a:rPr>
              <a:t>On the slide, select the text box. </a:t>
            </a:r>
            <a:r>
              <a:rPr lang="en-US" sz="1200" b="0" baseline="0" dirty="0" smtClean="0">
                <a:latin typeface="+mn-lt"/>
              </a:rPr>
              <a:t>In the </a:t>
            </a:r>
            <a:r>
              <a:rPr lang="en-US" sz="1200" b="1" baseline="0" dirty="0" smtClean="0">
                <a:latin typeface="+mn-lt"/>
              </a:rPr>
              <a:t>Custom</a:t>
            </a:r>
            <a:r>
              <a:rPr lang="en-US" sz="1200" baseline="0" dirty="0" smtClean="0">
                <a:latin typeface="+mn-lt"/>
              </a:rPr>
              <a:t> </a:t>
            </a:r>
            <a:r>
              <a:rPr lang="en-US" sz="1200" b="1" baseline="0" dirty="0" smtClean="0">
                <a:latin typeface="+mn-lt"/>
              </a:rPr>
              <a:t>Animation</a:t>
            </a:r>
            <a:r>
              <a:rPr lang="en-US" sz="1200" baseline="0" dirty="0" smtClean="0">
                <a:latin typeface="+mn-lt"/>
              </a:rPr>
              <a:t> task pane, do the following: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 smtClean="0">
                <a:latin typeface="+mn-lt"/>
              </a:rPr>
              <a:t>Click </a:t>
            </a:r>
            <a:r>
              <a:rPr lang="en-US" sz="1200" b="1" baseline="0" dirty="0" smtClean="0">
                <a:latin typeface="+mn-lt"/>
              </a:rPr>
              <a:t>Add</a:t>
            </a:r>
            <a:r>
              <a:rPr lang="en-US" sz="1200" baseline="0" dirty="0" smtClean="0">
                <a:latin typeface="+mn-lt"/>
              </a:rPr>
              <a:t> </a:t>
            </a:r>
            <a:r>
              <a:rPr lang="en-US" sz="1200" b="1" baseline="0" dirty="0" smtClean="0">
                <a:latin typeface="+mn-lt"/>
              </a:rPr>
              <a:t>Effect</a:t>
            </a:r>
            <a:r>
              <a:rPr lang="en-US" sz="1200" baseline="0" dirty="0" smtClean="0">
                <a:latin typeface="+mn-lt"/>
              </a:rPr>
              <a:t>, point to </a:t>
            </a:r>
            <a:r>
              <a:rPr lang="en-US" sz="1200" b="1" baseline="0" dirty="0" smtClean="0">
                <a:latin typeface="+mn-lt"/>
              </a:rPr>
              <a:t>Entrance</a:t>
            </a:r>
            <a:r>
              <a:rPr lang="en-US" sz="1200" b="0" baseline="0" dirty="0" smtClean="0">
                <a:latin typeface="+mn-lt"/>
              </a:rPr>
              <a:t>, and then click</a:t>
            </a:r>
            <a:r>
              <a:rPr lang="en-US" sz="1200" baseline="0" dirty="0" smtClean="0">
                <a:latin typeface="+mn-lt"/>
              </a:rPr>
              <a:t> </a:t>
            </a:r>
            <a:r>
              <a:rPr lang="en-US" sz="1200" b="1" baseline="0" dirty="0" smtClean="0">
                <a:latin typeface="+mn-lt"/>
              </a:rPr>
              <a:t>More</a:t>
            </a:r>
            <a:r>
              <a:rPr lang="en-US" sz="1200" baseline="0" dirty="0" smtClean="0">
                <a:latin typeface="+mn-lt"/>
              </a:rPr>
              <a:t> </a:t>
            </a:r>
            <a:r>
              <a:rPr lang="en-US" sz="1200" b="1" baseline="0" dirty="0" smtClean="0">
                <a:latin typeface="+mn-lt"/>
              </a:rPr>
              <a:t>Effects</a:t>
            </a:r>
            <a:r>
              <a:rPr lang="en-US" sz="1200" b="0" baseline="0" dirty="0" smtClean="0">
                <a:latin typeface="+mn-lt"/>
              </a:rPr>
              <a:t>. </a:t>
            </a:r>
            <a:r>
              <a:rPr lang="en-US" sz="1200" b="0" i="0" baseline="0" dirty="0" smtClean="0">
                <a:latin typeface="+mn-lt"/>
              </a:rPr>
              <a:t>In</a:t>
            </a:r>
            <a:r>
              <a:rPr lang="en-US" sz="1200" b="0" baseline="0" dirty="0" smtClean="0">
                <a:latin typeface="+mn-lt"/>
              </a:rPr>
              <a:t> the </a:t>
            </a:r>
            <a:r>
              <a:rPr lang="en-US" sz="1200" b="1" baseline="0" dirty="0" smtClean="0">
                <a:latin typeface="+mn-lt"/>
              </a:rPr>
              <a:t>Add</a:t>
            </a:r>
            <a:r>
              <a:rPr lang="en-US" sz="1200" b="0" baseline="0" dirty="0" smtClean="0">
                <a:latin typeface="+mn-lt"/>
              </a:rPr>
              <a:t> </a:t>
            </a:r>
            <a:r>
              <a:rPr lang="en-US" sz="1200" b="1" baseline="0" dirty="0" smtClean="0">
                <a:latin typeface="+mn-lt"/>
              </a:rPr>
              <a:t>Entrance Effect</a:t>
            </a:r>
            <a:r>
              <a:rPr lang="en-US" sz="1200" b="0" baseline="0" dirty="0" smtClean="0">
                <a:latin typeface="+mn-lt"/>
              </a:rPr>
              <a:t> dialog box, under </a:t>
            </a:r>
            <a:r>
              <a:rPr lang="en-US" sz="1200" b="1" baseline="0" dirty="0" smtClean="0">
                <a:latin typeface="+mn-lt"/>
              </a:rPr>
              <a:t>Subtle</a:t>
            </a:r>
            <a:r>
              <a:rPr lang="en-US" sz="1200" b="0" baseline="0" dirty="0" smtClean="0">
                <a:latin typeface="+mn-lt"/>
              </a:rPr>
              <a:t>, click </a:t>
            </a:r>
            <a:r>
              <a:rPr lang="en-US" sz="1200" b="1" baseline="0" dirty="0" smtClean="0">
                <a:latin typeface="+mn-lt"/>
              </a:rPr>
              <a:t>Fade</a:t>
            </a:r>
            <a:r>
              <a:rPr lang="en-US" sz="1200" b="0" baseline="0" dirty="0" smtClean="0">
                <a:latin typeface="+mn-lt"/>
              </a:rPr>
              <a:t>.</a:t>
            </a:r>
            <a:endParaRPr lang="en-US" sz="1200" b="1" dirty="0" smtClean="0">
              <a:latin typeface="+mn-lt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baseline="0" dirty="0" smtClean="0">
                <a:latin typeface="+mn-lt"/>
              </a:rPr>
              <a:t>Select the third animation effect (fade effect for the text box). Under </a:t>
            </a:r>
            <a:r>
              <a:rPr lang="en-US" sz="1200" b="1" baseline="0" dirty="0" smtClean="0">
                <a:latin typeface="+mn-lt"/>
              </a:rPr>
              <a:t>Modify: Fade</a:t>
            </a:r>
            <a:r>
              <a:rPr lang="en-US" sz="1200" b="0" baseline="0" dirty="0" smtClean="0">
                <a:latin typeface="+mn-lt"/>
              </a:rPr>
              <a:t>, do the following: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baseline="0" dirty="0" smtClean="0">
                <a:latin typeface="+mn-lt"/>
              </a:rPr>
              <a:t>In the</a:t>
            </a:r>
            <a:r>
              <a:rPr lang="en-US" sz="1200" baseline="0" dirty="0" smtClean="0">
                <a:latin typeface="+mn-lt"/>
              </a:rPr>
              <a:t> </a:t>
            </a:r>
            <a:r>
              <a:rPr lang="en-US" sz="1200" b="1" dirty="0" smtClean="0">
                <a:latin typeface="+mn-lt"/>
              </a:rPr>
              <a:t>Start</a:t>
            </a:r>
            <a:r>
              <a:rPr lang="en-US" sz="1200" baseline="0" dirty="0" smtClean="0">
                <a:latin typeface="+mn-lt"/>
              </a:rPr>
              <a:t> list, select</a:t>
            </a:r>
            <a:r>
              <a:rPr lang="en-US" sz="1200" dirty="0" smtClean="0">
                <a:latin typeface="+mn-lt"/>
              </a:rPr>
              <a:t> </a:t>
            </a:r>
            <a:r>
              <a:rPr lang="en-US" sz="1200" b="1" dirty="0" smtClean="0">
                <a:latin typeface="+mn-lt"/>
              </a:rPr>
              <a:t>After Previous</a:t>
            </a:r>
            <a:r>
              <a:rPr lang="en-US" sz="1200" b="0" dirty="0" smtClean="0">
                <a:latin typeface="+mn-lt"/>
              </a:rPr>
              <a:t>.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dirty="0" smtClean="0">
                <a:latin typeface="+mn-lt"/>
              </a:rPr>
              <a:t>In the </a:t>
            </a:r>
            <a:r>
              <a:rPr lang="en-US" sz="1200" b="1" dirty="0" smtClean="0">
                <a:latin typeface="+mn-lt"/>
              </a:rPr>
              <a:t>Speed</a:t>
            </a:r>
            <a:r>
              <a:rPr lang="en-US" sz="1200" dirty="0" smtClean="0">
                <a:latin typeface="+mn-lt"/>
              </a:rPr>
              <a:t> list, select </a:t>
            </a:r>
            <a:r>
              <a:rPr lang="en-US" sz="1200" b="1" dirty="0" smtClean="0">
                <a:latin typeface="+mn-lt"/>
              </a:rPr>
              <a:t>Fast</a:t>
            </a:r>
            <a:r>
              <a:rPr lang="en-US" sz="1200" dirty="0" smtClean="0">
                <a:latin typeface="+mn-lt"/>
              </a:rPr>
              <a:t>. </a:t>
            </a:r>
            <a:endParaRPr lang="en-US" sz="1200" b="1" dirty="0" smtClean="0">
              <a:latin typeface="+mn-lt"/>
            </a:endParaRPr>
          </a:p>
          <a:p>
            <a:endParaRPr lang="en-US" sz="1200" baseline="0" dirty="0" smtClean="0">
              <a:latin typeface="+mn-lt"/>
            </a:endParaRPr>
          </a:p>
          <a:p>
            <a:endParaRPr lang="en-US" sz="1200" baseline="0" dirty="0" smtClean="0">
              <a:latin typeface="+mn-lt"/>
            </a:endParaRPr>
          </a:p>
          <a:p>
            <a:r>
              <a:rPr lang="en-US" sz="1200" baseline="0" dirty="0" smtClean="0">
                <a:latin typeface="+mn-lt"/>
              </a:rPr>
              <a:t>To  reproduce the other animated pictures and text boxes on this slide, do the following: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i="0" baseline="0" dirty="0" smtClean="0">
                <a:latin typeface="+mn-lt"/>
              </a:rPr>
              <a:t>On the </a:t>
            </a:r>
            <a:r>
              <a:rPr lang="en-US" sz="1200" b="1" i="0" baseline="0" dirty="0" smtClean="0">
                <a:latin typeface="+mn-lt"/>
              </a:rPr>
              <a:t>Home</a:t>
            </a:r>
            <a:r>
              <a:rPr lang="en-US" sz="1200" i="0" baseline="0" dirty="0" smtClean="0">
                <a:latin typeface="+mn-lt"/>
              </a:rPr>
              <a:t> tab, in the </a:t>
            </a:r>
            <a:r>
              <a:rPr lang="en-US" sz="1200" b="1" i="0" baseline="0" dirty="0" smtClean="0">
                <a:latin typeface="+mn-lt"/>
              </a:rPr>
              <a:t>Editing</a:t>
            </a:r>
            <a:r>
              <a:rPr lang="en-US" sz="1200" i="0" baseline="0" dirty="0" smtClean="0">
                <a:latin typeface="+mn-lt"/>
              </a:rPr>
              <a:t> group, click </a:t>
            </a:r>
            <a:r>
              <a:rPr lang="en-US" sz="1200" b="1" i="0" baseline="0" dirty="0" smtClean="0">
                <a:latin typeface="+mn-lt"/>
              </a:rPr>
              <a:t>Select</a:t>
            </a:r>
            <a:r>
              <a:rPr lang="en-US" sz="1200" i="0" baseline="0" dirty="0" smtClean="0">
                <a:latin typeface="+mn-lt"/>
              </a:rPr>
              <a:t>, and then click </a:t>
            </a:r>
            <a:r>
              <a:rPr lang="en-US" sz="1200" b="1" i="0" baseline="0" dirty="0" smtClean="0">
                <a:latin typeface="+mn-lt"/>
              </a:rPr>
              <a:t>Selection Pane</a:t>
            </a:r>
            <a:r>
              <a:rPr lang="en-US" sz="1200" i="0" baseline="0" dirty="0" smtClean="0">
                <a:latin typeface="+mn-lt"/>
              </a:rPr>
              <a:t>. 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aseline="0" dirty="0" smtClean="0">
                <a:latin typeface="+mn-lt"/>
              </a:rPr>
              <a:t>On the slide, press and hold CTRL and then select the picture and the text box. On the </a:t>
            </a:r>
            <a:r>
              <a:rPr lang="en-US" sz="1200" b="1" baseline="0" dirty="0" smtClean="0">
                <a:latin typeface="+mn-lt"/>
              </a:rPr>
              <a:t>Home</a:t>
            </a:r>
            <a:r>
              <a:rPr lang="en-US" sz="1200" b="0" baseline="0" dirty="0" smtClean="0">
                <a:latin typeface="+mn-lt"/>
              </a:rPr>
              <a:t> tab, in the </a:t>
            </a:r>
            <a:r>
              <a:rPr lang="en-US" sz="1200" b="1" baseline="0" dirty="0" smtClean="0">
                <a:latin typeface="+mn-lt"/>
              </a:rPr>
              <a:t>Clipboard</a:t>
            </a:r>
            <a:r>
              <a:rPr lang="en-US" sz="1200" b="0" baseline="0" dirty="0" smtClean="0">
                <a:latin typeface="+mn-lt"/>
              </a:rPr>
              <a:t> group, click the arrow under </a:t>
            </a:r>
            <a:r>
              <a:rPr lang="en-US" sz="1200" b="1" baseline="0" dirty="0" smtClean="0">
                <a:latin typeface="+mn-lt"/>
              </a:rPr>
              <a:t>Paste</a:t>
            </a:r>
            <a:r>
              <a:rPr lang="en-US" sz="1200" b="0" baseline="0" dirty="0" smtClean="0">
                <a:latin typeface="+mn-lt"/>
              </a:rPr>
              <a:t>, and then click </a:t>
            </a:r>
            <a:r>
              <a:rPr lang="en-US" sz="1200" b="1" baseline="0" dirty="0" smtClean="0">
                <a:latin typeface="+mn-lt"/>
              </a:rPr>
              <a:t>Duplicate</a:t>
            </a:r>
            <a:r>
              <a:rPr lang="en-US" sz="1200" b="0" baseline="0" dirty="0" smtClean="0">
                <a:latin typeface="+mn-lt"/>
              </a:rPr>
              <a:t>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 smtClean="0">
                <a:latin typeface="+mn-lt"/>
              </a:rPr>
              <a:t>In the </a:t>
            </a:r>
            <a:r>
              <a:rPr lang="en-US" sz="1200" b="1" baseline="0" dirty="0" smtClean="0">
                <a:latin typeface="+mn-lt"/>
              </a:rPr>
              <a:t>Selection and Visibility </a:t>
            </a:r>
            <a:r>
              <a:rPr lang="en-US" sz="1200" baseline="0" dirty="0" smtClean="0">
                <a:latin typeface="+mn-lt"/>
              </a:rPr>
              <a:t>pane, select the duplicate picture and text box. On the slide, drag them onto the curve below the first group.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baseline="0" dirty="0" smtClean="0">
                <a:latin typeface="+mn-lt"/>
              </a:rPr>
              <a:t>In the </a:t>
            </a:r>
            <a:r>
              <a:rPr lang="en-US" sz="1200" b="1" baseline="0" dirty="0" smtClean="0">
                <a:latin typeface="+mn-lt"/>
              </a:rPr>
              <a:t>Custom Animation </a:t>
            </a:r>
            <a:r>
              <a:rPr lang="en-US" sz="1200" b="0" baseline="0" dirty="0" smtClean="0">
                <a:latin typeface="+mn-lt"/>
              </a:rPr>
              <a:t>task pane, select the fifth animation effect (motion path for the second picture). On the slide, point to the starting point (green arrow) until the cursor becomes a two-headed arrow. Drag the starting point below the bottom edge of the slide, to the same position as the starting point for the first motion path</a:t>
            </a:r>
            <a:r>
              <a:rPr lang="en-US" sz="1200" baseline="0" dirty="0" smtClean="0">
                <a:latin typeface="+mn-lt"/>
              </a:rPr>
              <a:t>. (</a:t>
            </a:r>
            <a:r>
              <a:rPr lang="en-US" sz="1200" b="1" baseline="0" dirty="0" smtClean="0">
                <a:latin typeface="+mn-lt"/>
              </a:rPr>
              <a:t>Note: </a:t>
            </a:r>
            <a:r>
              <a:rPr lang="en-US" sz="1200" baseline="0" dirty="0" smtClean="0">
                <a:latin typeface="+mn-lt"/>
              </a:rPr>
              <a:t>The endpoint of the second motion path should still be in the middle of the second picture.)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dirty="0" smtClean="0">
                <a:latin typeface="+mn-lt"/>
              </a:rPr>
              <a:t>On the slide, right-click</a:t>
            </a:r>
            <a:r>
              <a:rPr lang="en-US" sz="1200" baseline="0" dirty="0" smtClean="0">
                <a:latin typeface="+mn-lt"/>
              </a:rPr>
              <a:t> </a:t>
            </a:r>
            <a:r>
              <a:rPr lang="en-US" sz="1200" dirty="0" smtClean="0">
                <a:latin typeface="+mn-lt"/>
              </a:rPr>
              <a:t>the second picture </a:t>
            </a:r>
            <a:r>
              <a:rPr lang="en-US" sz="1200" baseline="0" dirty="0" smtClean="0">
                <a:latin typeface="+mn-lt"/>
              </a:rPr>
              <a:t>and then click </a:t>
            </a:r>
            <a:r>
              <a:rPr lang="en-US" sz="1200" b="1" baseline="0" dirty="0" smtClean="0">
                <a:latin typeface="+mn-lt"/>
              </a:rPr>
              <a:t>Change</a:t>
            </a:r>
            <a:r>
              <a:rPr lang="en-US" sz="1200" b="0" baseline="0" dirty="0" smtClean="0">
                <a:latin typeface="+mn-lt"/>
              </a:rPr>
              <a:t> </a:t>
            </a:r>
            <a:r>
              <a:rPr lang="en-US" sz="1200" b="1" baseline="0" dirty="0" smtClean="0">
                <a:latin typeface="+mn-lt"/>
              </a:rPr>
              <a:t>Picture</a:t>
            </a:r>
            <a:r>
              <a:rPr lang="en-US" sz="1200" b="0" baseline="0" dirty="0" smtClean="0">
                <a:latin typeface="+mn-lt"/>
              </a:rPr>
              <a:t>. In the </a:t>
            </a:r>
            <a:r>
              <a:rPr lang="en-US" sz="1200" b="1" baseline="0" dirty="0" smtClean="0">
                <a:latin typeface="+mn-lt"/>
              </a:rPr>
              <a:t>Insert Picture</a:t>
            </a:r>
            <a:r>
              <a:rPr lang="en-US" sz="1200" b="0" baseline="0" dirty="0" smtClean="0">
                <a:latin typeface="+mn-lt"/>
              </a:rPr>
              <a:t> dialog box, select a picture, and then click </a:t>
            </a:r>
            <a:r>
              <a:rPr lang="en-US" sz="1200" b="1" baseline="0" dirty="0" smtClean="0">
                <a:latin typeface="+mn-lt"/>
              </a:rPr>
              <a:t>Insert</a:t>
            </a:r>
            <a:r>
              <a:rPr lang="en-US" sz="1200" b="0" baseline="0" dirty="0" smtClean="0">
                <a:latin typeface="+mn-lt"/>
              </a:rPr>
              <a:t>.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 smtClean="0">
                <a:latin typeface="+mn-lt"/>
              </a:rPr>
              <a:t>With the picture still selected, 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Picture Tools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on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Format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tab, in the bottom right corner of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Size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group, click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Size and Position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dialog box launcher. 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Size and 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dialog box, on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Size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tab, resize or crop the picture as needed so that 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Size and rotate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Height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 is set to </a:t>
            </a:r>
            <a:r>
              <a:rPr lang="en-US" sz="1200" b="1" baseline="0" dirty="0" smtClean="0">
                <a:latin typeface="+mn-lt"/>
              </a:rPr>
              <a:t>1.2”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and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Width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 is set to </a:t>
            </a:r>
            <a:r>
              <a:rPr lang="en-US" sz="1200" b="1" baseline="0" dirty="0" smtClean="0">
                <a:latin typeface="+mn-lt"/>
              </a:rPr>
              <a:t>1.2”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Resize the picture 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Size and rotate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by entering values into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Height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and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Width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boxes. Crop the picture 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Crop from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by entering values into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Left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Right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Top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Bottom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boxes. 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="0" baseline="0" dirty="0" smtClean="0">
                <a:latin typeface="+mn-lt"/>
              </a:rPr>
              <a:t>Click in the text box and edit the text.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="0" baseline="0" dirty="0" smtClean="0">
                <a:latin typeface="+mn-lt"/>
              </a:rPr>
              <a:t>Repeat steps 1-7 two more times to reproduce the third and fourth pictures and text boxes with animation effects.</a:t>
            </a:r>
            <a:endParaRPr lang="en-US" sz="1200" baseline="0" dirty="0" smtClean="0">
              <a:latin typeface="+mn-lt"/>
            </a:endParaRPr>
          </a:p>
          <a:p>
            <a:endParaRPr lang="en-US" sz="1200" dirty="0" smtClean="0"/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>
          <a:xfrm>
            <a:off x="533400" y="460375"/>
            <a:ext cx="3144838" cy="2359025"/>
          </a:xfrm>
        </p:spPr>
      </p:sp>
    </p:spTree>
    <p:extLst>
      <p:ext uri="{BB962C8B-B14F-4D97-AF65-F5344CB8AC3E}">
        <p14:creationId xmlns:p14="http://schemas.microsoft.com/office/powerpoint/2010/main" xmlns="" val="21403411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C1E0DD-2D2B-4F49-96B8-FF73A3F27D12}" type="datetimeFigureOut">
              <a:rPr lang="en-US"/>
              <a:pPr>
                <a:defRPr/>
              </a:pPr>
              <a:t>12/2/2019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E693F4-6CF7-4039-A818-FA4F7022B8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57CBDC-351B-4924-9409-A114520D0F3E}" type="datetimeFigureOut">
              <a:rPr lang="en-US"/>
              <a:pPr>
                <a:defRPr/>
              </a:pPr>
              <a:t>12/2/2019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2740C9-0ABC-4E88-9BDB-5729BD25EA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D174BF-E95E-432A-86D6-21B17234054A}" type="datetimeFigureOut">
              <a:rPr lang="en-US"/>
              <a:pPr>
                <a:defRPr/>
              </a:pPr>
              <a:t>12/2/2019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4948CB-E600-4ECF-AC68-265C3EBAB4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83913-14FE-433D-B85D-2FFFF9570BD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EE910-503E-4CB6-9140-B0F120690D4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531617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83913-14FE-433D-B85D-2FFFF9570BD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EE910-503E-4CB6-9140-B0F120690D4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319693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83913-14FE-433D-B85D-2FFFF9570BD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EE910-503E-4CB6-9140-B0F120690D4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200234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83913-14FE-433D-B85D-2FFFF9570BD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EE910-503E-4CB6-9140-B0F120690D4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079978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83913-14FE-433D-B85D-2FFFF9570BD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EE910-503E-4CB6-9140-B0F120690D4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536940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83913-14FE-433D-B85D-2FFFF9570BD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EE910-503E-4CB6-9140-B0F120690D4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971510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83913-14FE-433D-B85D-2FFFF9570BD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EE910-503E-4CB6-9140-B0F120690D4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7614598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83913-14FE-433D-B85D-2FFFF9570BD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EE910-503E-4CB6-9140-B0F120690D4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889865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FE1B4C-F56A-4616-BC84-0649780403F9}" type="datetimeFigureOut">
              <a:rPr lang="en-US"/>
              <a:pPr>
                <a:defRPr/>
              </a:pPr>
              <a:t>12/2/2019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BF36CD-3B51-43CA-A516-EB0A20F7E6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83913-14FE-433D-B85D-2FFFF9570BD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EE910-503E-4CB6-9140-B0F120690D4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318035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83913-14FE-433D-B85D-2FFFF9570BD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EE910-503E-4CB6-9140-B0F120690D4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868888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83913-14FE-433D-B85D-2FFFF9570BD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EE910-503E-4CB6-9140-B0F120690D4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762916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DA4FBE-2CDE-4F78-80F9-BCABD9709646}" type="datetimeFigureOut">
              <a:rPr lang="en-US"/>
              <a:pPr>
                <a:defRPr/>
              </a:pPr>
              <a:t>12/2/2019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D9233F-5F56-4F36-8B0E-1D307CA520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668014-E79F-47F7-9832-3C7DF61ADA88}" type="datetimeFigureOut">
              <a:rPr lang="en-US"/>
              <a:pPr>
                <a:defRPr/>
              </a:pPr>
              <a:t>12/2/2019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1CA437-0E90-471C-999A-62925E3196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93312A-DC0B-42DD-A8FE-F4AEEE137053}" type="datetimeFigureOut">
              <a:rPr lang="en-US"/>
              <a:pPr>
                <a:defRPr/>
              </a:pPr>
              <a:t>12/2/2019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D9BAD6-9E1B-479D-A953-5518ABFA76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8799B3-0A37-4050-AE9A-0E2323A19454}" type="datetimeFigureOut">
              <a:rPr lang="en-US"/>
              <a:pPr>
                <a:defRPr/>
              </a:pPr>
              <a:t>12/2/2019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16795B-7CBE-4A0C-8D32-C4E43149FD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08829F-8DD7-4554-AB7F-4442102BF10B}" type="datetimeFigureOut">
              <a:rPr lang="en-US"/>
              <a:pPr>
                <a:defRPr/>
              </a:pPr>
              <a:t>12/2/2019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939A12-ED17-4081-AE17-EA15DD3ECC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E16E24-D046-4AA7-A401-1076992831BE}" type="datetimeFigureOut">
              <a:rPr lang="en-US"/>
              <a:pPr>
                <a:defRPr/>
              </a:pPr>
              <a:t>12/2/2019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BFFC84-FBBA-48C3-8964-9198D2E55D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761BA5-7D79-4879-9A82-8D61AA76963D}" type="datetimeFigureOut">
              <a:rPr lang="en-US"/>
              <a:pPr>
                <a:defRPr/>
              </a:pPr>
              <a:t>12/2/2019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9193BB-F215-455E-ACDE-A97B277CE3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4D195A6-B166-476E-9E8F-0442DE32F9F8}" type="datetimeFigureOut">
              <a:rPr lang="en-US"/>
              <a:pPr>
                <a:defRPr/>
              </a:pPr>
              <a:t>12/2/2019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86ECA31-7428-471E-AD5D-8F8A7DEE8D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29883913-14FE-433D-B85D-2FFFF9570BD0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12/2/2019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82BEE910-503E-4CB6-9140-B0F120690D4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525657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5" descr="M:\BAN BT KHXH\MINH HIEU\phong 2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990600" y="0"/>
            <a:ext cx="6888163" cy="688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Rectangle 4"/>
          <p:cNvSpPr>
            <a:spLocks noChangeArrowheads="1"/>
          </p:cNvSpPr>
          <p:nvPr/>
        </p:nvSpPr>
        <p:spPr bwMode="auto">
          <a:xfrm>
            <a:off x="76200" y="152400"/>
            <a:ext cx="8305800" cy="661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ỦY BAN NHÂN DÂN QUẬN 8</a:t>
            </a:r>
          </a:p>
          <a:p>
            <a:pPr>
              <a:spcBef>
                <a:spcPts val="600"/>
              </a:spcBef>
            </a:pP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                                         TRƯỜNG TIỂU HỌC NGUYỄN NHƯỢC THỊ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6" name="Rectangle 9"/>
          <p:cNvSpPr>
            <a:spLocks noChangeArrowheads="1"/>
          </p:cNvSpPr>
          <p:nvPr/>
        </p:nvSpPr>
        <p:spPr bwMode="auto">
          <a:xfrm>
            <a:off x="457200" y="1828800"/>
            <a:ext cx="8153400" cy="4216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endParaRPr lang="en-US" sz="2800" dirty="0" smtClean="0">
              <a:solidFill>
                <a:srgbClr val="FF0000"/>
              </a:solidFill>
              <a:cs typeface="Arial" charset="0"/>
            </a:endParaRPr>
          </a:p>
          <a:p>
            <a:pPr algn="ctr"/>
            <a:r>
              <a:rPr lang="en-US" sz="3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TRIỂN KHAI TÀI LIỆU GIÁO DỤC </a:t>
            </a:r>
          </a:p>
          <a:p>
            <a:pPr algn="ctr"/>
            <a:r>
              <a:rPr lang="en-US" sz="3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LỊCH SỬ - ĐỊA LÝ  ĐỊA PHƯƠNG</a:t>
            </a:r>
          </a:p>
          <a:p>
            <a:pPr algn="ctr"/>
            <a:r>
              <a:rPr lang="en-US" sz="3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THÀNH PHỐ HỒ CHÍ MINH  </a:t>
            </a:r>
            <a:endParaRPr lang="en-US" sz="32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spcBef>
                <a:spcPts val="600"/>
              </a:spcBef>
            </a:pPr>
            <a:endParaRPr lang="en-US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ts val="600"/>
              </a:spcBef>
            </a:pPr>
            <a:endParaRPr lang="en-US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ts val="600"/>
              </a:spcBef>
            </a:pPr>
            <a:endParaRPr lang="en-US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ts val="600"/>
              </a:spcBef>
            </a:pPr>
            <a:endParaRPr lang="en-US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ts val="600"/>
              </a:spcBef>
            </a:pPr>
            <a:endParaRPr lang="en-US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ts val="600"/>
              </a:spcBef>
            </a:pPr>
            <a:r>
              <a:rPr lang="en-US" sz="2400" b="1" i="1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Quận</a:t>
            </a:r>
            <a:r>
              <a:rPr lang="en-US" sz="2400" b="1" i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8, </a:t>
            </a:r>
            <a:r>
              <a:rPr lang="en-US" sz="2400" b="1" i="1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400" b="1" i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29 </a:t>
            </a:r>
            <a:r>
              <a:rPr lang="en-US" sz="2400" b="1" i="1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400" b="1" i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11 </a:t>
            </a:r>
            <a:r>
              <a:rPr lang="en-US" sz="2400" b="1" i="1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400" b="1" i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2019</a:t>
            </a:r>
            <a:endParaRPr lang="en-US" sz="2400" b="1" i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4608689" y="318126"/>
            <a:ext cx="4422913" cy="6297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0" y="371061"/>
            <a:ext cx="4422913" cy="61920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508915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8077200" cy="5516563"/>
          </a:xfrm>
        </p:spPr>
        <p:txBody>
          <a:bodyPr/>
          <a:lstStyle/>
          <a:p>
            <a:pPr marL="0" indent="0">
              <a:buNone/>
            </a:pPr>
            <a:endParaRPr lang="vi-VN" dirty="0"/>
          </a:p>
        </p:txBody>
      </p:sp>
      <p:sp>
        <p:nvSpPr>
          <p:cNvPr id="6" name="Rounded Rectangle 5"/>
          <p:cNvSpPr/>
          <p:nvPr/>
        </p:nvSpPr>
        <p:spPr>
          <a:xfrm>
            <a:off x="4540957" y="1614311"/>
            <a:ext cx="4374443" cy="445911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vi-VN" sz="2000" dirty="0"/>
              <a:t>Tổ </a:t>
            </a:r>
            <a:r>
              <a:rPr lang="vi-VN" sz="2000" dirty="0" smtClean="0"/>
              <a:t>chức:</a:t>
            </a:r>
            <a:r>
              <a:rPr lang="vi-VN" sz="2000" dirty="0"/>
              <a:t/>
            </a:r>
            <a:br>
              <a:rPr lang="vi-VN" sz="2000" dirty="0"/>
            </a:br>
            <a:r>
              <a:rPr lang="vi-VN" sz="2000" dirty="0" smtClean="0">
                <a:solidFill>
                  <a:srgbClr val="7030A0"/>
                </a:solidFill>
              </a:rPr>
              <a:t>* Lao động vệ </a:t>
            </a:r>
            <a:r>
              <a:rPr lang="vi-VN" sz="2000" dirty="0">
                <a:solidFill>
                  <a:srgbClr val="7030A0"/>
                </a:solidFill>
              </a:rPr>
              <a:t>sinh làm sạch, đẹp các công trình văn hóa - lịch sử, </a:t>
            </a:r>
            <a:endParaRPr lang="vi-VN" sz="2000" dirty="0" smtClean="0">
              <a:solidFill>
                <a:srgbClr val="7030A0"/>
              </a:solidFill>
            </a:endParaRPr>
          </a:p>
          <a:p>
            <a:pPr algn="ctr"/>
            <a:r>
              <a:rPr lang="vi-VN" sz="2000" dirty="0" smtClean="0">
                <a:solidFill>
                  <a:srgbClr val="7030A0"/>
                </a:solidFill>
              </a:rPr>
              <a:t>* Giúp đỡ </a:t>
            </a:r>
            <a:r>
              <a:rPr lang="vi-VN" sz="2000" dirty="0">
                <a:solidFill>
                  <a:srgbClr val="7030A0"/>
                </a:solidFill>
              </a:rPr>
              <a:t>gia đình thương binh, liệt sĩ;…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4566357" y="615245"/>
            <a:ext cx="4267200" cy="99060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400" dirty="0"/>
              <a:t>Hoạt động lao động công </a:t>
            </a:r>
            <a:r>
              <a:rPr lang="vi-VN" sz="2400" dirty="0" smtClean="0"/>
              <a:t>ích</a:t>
            </a:r>
            <a:endParaRPr lang="en-US" sz="2400" dirty="0">
              <a:solidFill>
                <a:srgbClr val="7030A0"/>
              </a:solidFill>
            </a:endParaRPr>
          </a:p>
        </p:txBody>
      </p:sp>
      <p:pic>
        <p:nvPicPr>
          <p:cNvPr id="8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0" y="391440"/>
            <a:ext cx="4422913" cy="6466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743519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Rounded Rectangle 3"/>
          <p:cNvSpPr/>
          <p:nvPr/>
        </p:nvSpPr>
        <p:spPr>
          <a:xfrm>
            <a:off x="431800" y="1684866"/>
            <a:ext cx="4292600" cy="445911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2000" dirty="0" err="1" smtClean="0"/>
              <a:t>Giới</a:t>
            </a:r>
            <a:r>
              <a:rPr lang="en-US" sz="2000" dirty="0" smtClean="0"/>
              <a:t> </a:t>
            </a:r>
            <a:r>
              <a:rPr lang="en-US" sz="2000" dirty="0" err="1" smtClean="0"/>
              <a:t>thiệu</a:t>
            </a:r>
            <a:r>
              <a:rPr lang="en-US" sz="2000" dirty="0" smtClean="0"/>
              <a:t>, h</a:t>
            </a:r>
            <a:r>
              <a:rPr lang="vi-VN" sz="2000" dirty="0" smtClean="0"/>
              <a:t>ướng </a:t>
            </a:r>
            <a:r>
              <a:rPr lang="vi-VN" sz="2000" dirty="0"/>
              <a:t>dẫn học sinh </a:t>
            </a:r>
            <a:r>
              <a:rPr lang="vi-VN" sz="2000" dirty="0" smtClean="0">
                <a:solidFill>
                  <a:srgbClr val="FF0000"/>
                </a:solidFill>
              </a:rPr>
              <a:t>các </a:t>
            </a:r>
            <a:r>
              <a:rPr lang="vi-VN" sz="2000" dirty="0">
                <a:solidFill>
                  <a:srgbClr val="FF0000"/>
                </a:solidFill>
              </a:rPr>
              <a:t>trò chơi dân </a:t>
            </a:r>
            <a:r>
              <a:rPr lang="vi-VN" sz="2000" dirty="0" smtClean="0">
                <a:solidFill>
                  <a:srgbClr val="FF0000"/>
                </a:solidFill>
              </a:rPr>
              <a:t>gian</a:t>
            </a:r>
            <a:r>
              <a:rPr lang="vi-VN" sz="2000" dirty="0" smtClean="0"/>
              <a:t> (banh đũa, ô ăn quan, kéo co,...); </a:t>
            </a:r>
            <a:r>
              <a:rPr lang="vi-VN" sz="2000" dirty="0"/>
              <a:t>Đồng diễn thể dục nhịp điệu, vòng gậy,…; </a:t>
            </a:r>
            <a:r>
              <a:rPr lang="vi-VN" sz="2000" dirty="0">
                <a:solidFill>
                  <a:srgbClr val="FF0000"/>
                </a:solidFill>
              </a:rPr>
              <a:t>các trận thi đấu thể thao</a:t>
            </a:r>
            <a:r>
              <a:rPr lang="vi-VN" sz="2000" dirty="0"/>
              <a:t>: cầu lông, đá cầu, cờ vua, bóng đá,…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457200" y="685800"/>
            <a:ext cx="4267200" cy="99060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400" dirty="0">
                <a:solidFill>
                  <a:srgbClr val="7030A0"/>
                </a:solidFill>
              </a:rPr>
              <a:t>Hoạt động vui chơi giải trí, thể dục thể thao</a:t>
            </a:r>
            <a:endParaRPr lang="en-US" sz="2400" dirty="0">
              <a:solidFill>
                <a:srgbClr val="7030A0"/>
              </a:solidFill>
            </a:endParaRPr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4724400" y="1"/>
            <a:ext cx="4430889" cy="670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315939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431800" y="1684866"/>
            <a:ext cx="4292600" cy="445911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vi-VN" sz="2000" dirty="0"/>
              <a:t>Hướng dẫn học sinh </a:t>
            </a:r>
            <a:r>
              <a:rPr lang="vi-VN" sz="2000" dirty="0">
                <a:solidFill>
                  <a:srgbClr val="FF0000"/>
                </a:solidFill>
              </a:rPr>
              <a:t>Tổ chức các trò chơi dân </a:t>
            </a:r>
            <a:r>
              <a:rPr lang="vi-VN" sz="2000" dirty="0" smtClean="0">
                <a:solidFill>
                  <a:srgbClr val="FF0000"/>
                </a:solidFill>
              </a:rPr>
              <a:t>gian</a:t>
            </a:r>
            <a:r>
              <a:rPr lang="vi-VN" sz="2000" dirty="0" smtClean="0"/>
              <a:t> (banh đũa, ô ăn quan, kéo co,...); </a:t>
            </a:r>
            <a:r>
              <a:rPr lang="vi-VN" sz="2000" dirty="0"/>
              <a:t>Đồng diễn thể dục nhịp điệu, vòng gậy,…; </a:t>
            </a:r>
            <a:r>
              <a:rPr lang="vi-VN" sz="2000" dirty="0">
                <a:solidFill>
                  <a:srgbClr val="FF0000"/>
                </a:solidFill>
              </a:rPr>
              <a:t>các trận thi đấu thể thao</a:t>
            </a:r>
            <a:r>
              <a:rPr lang="vi-VN" sz="2000" dirty="0"/>
              <a:t>: cầu lông, đá cầu, cờ vua, bóng đá,…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457200" y="685800"/>
            <a:ext cx="4267200" cy="99060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400" dirty="0">
                <a:solidFill>
                  <a:srgbClr val="7030A0"/>
                </a:solidFill>
              </a:rPr>
              <a:t>Hoạt động vui chơi giải trí, thể dục thể thao</a:t>
            </a:r>
            <a:endParaRPr lang="en-US" sz="2400" dirty="0">
              <a:solidFill>
                <a:srgbClr val="7030A0"/>
              </a:solidFill>
            </a:endParaRPr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4876800" y="515529"/>
            <a:ext cx="4278489" cy="5750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601230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609600" y="381000"/>
            <a:ext cx="4267200" cy="99060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400" dirty="0"/>
              <a:t>Hoạt động thực hành </a:t>
            </a:r>
            <a:r>
              <a:rPr lang="vi-VN" sz="2400" dirty="0" smtClean="0"/>
              <a:t/>
            </a:r>
            <a:br>
              <a:rPr lang="vi-VN" sz="2400" dirty="0" smtClean="0"/>
            </a:br>
            <a:r>
              <a:rPr lang="vi-VN" sz="2400" dirty="0" smtClean="0"/>
              <a:t>khoa học- </a:t>
            </a:r>
            <a:r>
              <a:rPr lang="vi-VN" sz="2400" dirty="0"/>
              <a:t>kĩ </a:t>
            </a:r>
            <a:r>
              <a:rPr lang="vi-VN" sz="2400" dirty="0" smtClean="0"/>
              <a:t>thuật</a:t>
            </a:r>
            <a:endParaRPr lang="en-US" sz="2400" dirty="0">
              <a:solidFill>
                <a:srgbClr val="7030A0"/>
              </a:solidFill>
              <a:latin typeface="VNI-Times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5410200" y="1371600"/>
            <a:ext cx="3657600" cy="49530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vi-VN" sz="2000" dirty="0">
                <a:solidFill>
                  <a:srgbClr val="7030A0"/>
                </a:solidFill>
              </a:rPr>
              <a:t>Thi hỏi đáp về các hiện tượng của tự nhiên và xã hội</a:t>
            </a:r>
            <a:r>
              <a:rPr lang="vi-VN" sz="2000" dirty="0"/>
              <a:t>, sưu tầm các loại cây thuốc quý, </a:t>
            </a:r>
            <a:r>
              <a:rPr lang="vi-VN" sz="2000" b="1" dirty="0">
                <a:solidFill>
                  <a:srgbClr val="FF0000"/>
                </a:solidFill>
              </a:rPr>
              <a:t>tìm hiểu các danh nhân, các Bác học, những tấm gương say mê phát minh, sáng chế</a:t>
            </a:r>
            <a:r>
              <a:rPr lang="vi-VN" sz="2000" dirty="0"/>
              <a:t>, nghe nói chuyện về các thành tựu khoa học - kĩ thuật, tham gia các câu lạc </a:t>
            </a:r>
            <a:r>
              <a:rPr lang="vi-VN" sz="2000" dirty="0" smtClean="0"/>
              <a:t>bộ học thuật,…</a:t>
            </a:r>
            <a:endParaRPr lang="vi-VN" sz="2000" dirty="0"/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266700" y="152400"/>
            <a:ext cx="4953000" cy="6397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418647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440363"/>
          </a:xfrm>
        </p:spPr>
        <p:txBody>
          <a:bodyPr/>
          <a:lstStyle/>
          <a:p>
            <a:pPr marL="0" indent="0">
              <a:buNone/>
            </a:pPr>
            <a:endParaRPr lang="vi-VN" dirty="0"/>
          </a:p>
        </p:txBody>
      </p:sp>
      <p:sp>
        <p:nvSpPr>
          <p:cNvPr id="4" name="Rounded Rectangle 3"/>
          <p:cNvSpPr/>
          <p:nvPr/>
        </p:nvSpPr>
        <p:spPr>
          <a:xfrm>
            <a:off x="381000" y="609600"/>
            <a:ext cx="4013200" cy="990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400" dirty="0"/>
              <a:t>Hoạt động của </a:t>
            </a:r>
            <a:r>
              <a:rPr lang="vi-VN" sz="2400" dirty="0" smtClean="0"/>
              <a:t/>
            </a:r>
            <a:br>
              <a:rPr lang="vi-VN" sz="2400" dirty="0" smtClean="0"/>
            </a:br>
            <a:r>
              <a:rPr lang="vi-VN" sz="2400" dirty="0" smtClean="0"/>
              <a:t>Đội </a:t>
            </a:r>
            <a:r>
              <a:rPr lang="vi-VN" sz="2400" dirty="0"/>
              <a:t>TNTP Hồ Chí </a:t>
            </a:r>
            <a:r>
              <a:rPr lang="vi-VN" sz="2400" dirty="0" smtClean="0"/>
              <a:t>Minh</a:t>
            </a:r>
            <a:endParaRPr lang="en-US" sz="2400" dirty="0">
              <a:solidFill>
                <a:srgbClr val="7030A0"/>
              </a:solidFill>
              <a:latin typeface="VNI-Times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81000" y="1600200"/>
            <a:ext cx="4013200" cy="44958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vi-VN" sz="2000" dirty="0" smtClean="0"/>
              <a:t>Theo các chủ đề, </a:t>
            </a:r>
            <a:br>
              <a:rPr lang="vi-VN" sz="2000" dirty="0" smtClean="0"/>
            </a:br>
            <a:r>
              <a:rPr lang="vi-VN" sz="2000" dirty="0" smtClean="0"/>
              <a:t>chủ điểm năm học, những ngày lễ kỉ niệm trong năm...</a:t>
            </a:r>
            <a:endParaRPr lang="vi-VN" sz="2000" dirty="0"/>
          </a:p>
        </p:txBody>
      </p:sp>
      <p:pic>
        <p:nvPicPr>
          <p:cNvPr id="8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4394201" y="149621"/>
            <a:ext cx="4738510" cy="6530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626965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5821363"/>
          </a:xfrm>
        </p:spPr>
        <p:txBody>
          <a:bodyPr/>
          <a:lstStyle/>
          <a:p>
            <a:pPr marL="0" indent="0">
              <a:buNone/>
            </a:pPr>
            <a:r>
              <a:rPr lang="vi-VN" sz="2800" b="1" dirty="0" smtClean="0">
                <a:solidFill>
                  <a:srgbClr val="00B0F0"/>
                </a:solidFill>
                <a:latin typeface="+mj-lt"/>
                <a:ea typeface="Arial Unicode MS" pitchFamily="34" charset="-128"/>
                <a:cs typeface="Arial Unicode MS" pitchFamily="34" charset="-128"/>
              </a:rPr>
              <a:t>Một </a:t>
            </a:r>
            <a:r>
              <a:rPr lang="vi-VN" sz="2800" b="1" dirty="0">
                <a:solidFill>
                  <a:srgbClr val="00B0F0"/>
                </a:solidFill>
                <a:latin typeface="+mj-lt"/>
                <a:ea typeface="Arial Unicode MS" pitchFamily="34" charset="-128"/>
                <a:cs typeface="Arial Unicode MS" pitchFamily="34" charset="-128"/>
              </a:rPr>
              <a:t>số chủ điểm </a:t>
            </a:r>
            <a:br>
              <a:rPr lang="vi-VN" sz="2800" b="1" dirty="0">
                <a:solidFill>
                  <a:srgbClr val="00B0F0"/>
                </a:solidFill>
                <a:latin typeface="+mj-lt"/>
                <a:ea typeface="Arial Unicode MS" pitchFamily="34" charset="-128"/>
                <a:cs typeface="Arial Unicode MS" pitchFamily="34" charset="-128"/>
              </a:rPr>
            </a:br>
            <a:r>
              <a:rPr lang="vi-VN" sz="2800" b="1" dirty="0" smtClean="0">
                <a:solidFill>
                  <a:srgbClr val="00B0F0"/>
                </a:solidFill>
                <a:latin typeface="+mj-lt"/>
                <a:ea typeface="Arial Unicode MS" pitchFamily="34" charset="-128"/>
                <a:cs typeface="Arial Unicode MS" pitchFamily="34" charset="-128"/>
              </a:rPr>
              <a:t>năm học</a:t>
            </a:r>
            <a:endParaRPr lang="vi-VN" sz="2800" b="1" dirty="0">
              <a:solidFill>
                <a:srgbClr val="00B0F0"/>
              </a:solidFill>
              <a:latin typeface="+mj-lt"/>
              <a:ea typeface="Arial Unicode MS" pitchFamily="34" charset="-128"/>
              <a:cs typeface="Arial Unicode MS" pitchFamily="34" charset="-128"/>
            </a:endParaRPr>
          </a:p>
          <a:p>
            <a:pPr marL="0" indent="0">
              <a:buNone/>
            </a:pPr>
            <a:endParaRPr lang="vi-VN" dirty="0"/>
          </a:p>
        </p:txBody>
      </p:sp>
      <p:grpSp>
        <p:nvGrpSpPr>
          <p:cNvPr id="14" name="Group 13"/>
          <p:cNvGrpSpPr/>
          <p:nvPr/>
        </p:nvGrpSpPr>
        <p:grpSpPr>
          <a:xfrm>
            <a:off x="2297496" y="228600"/>
            <a:ext cx="5854700" cy="5894564"/>
            <a:chOff x="2298700" y="430036"/>
            <a:chExt cx="5854700" cy="5894564"/>
          </a:xfrm>
        </p:grpSpPr>
        <p:sp>
          <p:nvSpPr>
            <p:cNvPr id="10" name="Hexagon 9"/>
            <p:cNvSpPr/>
            <p:nvPr/>
          </p:nvSpPr>
          <p:spPr bwMode="auto">
            <a:xfrm>
              <a:off x="5849070" y="1421878"/>
              <a:ext cx="2304330" cy="1983150"/>
            </a:xfrm>
            <a:prstGeom prst="hexagon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vi-VN" sz="2400" dirty="0"/>
                <a:t>Hòa bình và hữu </a:t>
              </a:r>
              <a:r>
                <a:rPr lang="vi-VN" sz="2400" dirty="0" smtClean="0"/>
                <a:t>nghị</a:t>
              </a:r>
              <a:endParaRPr lang="en-US" sz="2400" dirty="0">
                <a:latin typeface="VNI-Times" pitchFamily="2" charset="0"/>
              </a:endParaRPr>
            </a:p>
          </p:txBody>
        </p:sp>
        <p:sp>
          <p:nvSpPr>
            <p:cNvPr id="5" name="Hexagon 4"/>
            <p:cNvSpPr/>
            <p:nvPr/>
          </p:nvSpPr>
          <p:spPr bwMode="auto">
            <a:xfrm>
              <a:off x="2307173" y="1421878"/>
              <a:ext cx="2304538" cy="1964903"/>
            </a:xfrm>
            <a:prstGeom prst="hexagon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vi-VN" sz="2400" dirty="0"/>
                <a:t>Yêu đất nước Việt </a:t>
              </a:r>
              <a:r>
                <a:rPr lang="vi-VN" sz="2400" dirty="0" smtClean="0"/>
                <a:t>Nam</a:t>
              </a:r>
              <a:endParaRPr lang="en-US" sz="2400" dirty="0">
                <a:latin typeface="VNI-Times" pitchFamily="2" charset="0"/>
              </a:endParaRPr>
            </a:p>
          </p:txBody>
        </p:sp>
        <p:sp>
          <p:nvSpPr>
            <p:cNvPr id="6" name="Hexagon 5"/>
            <p:cNvSpPr/>
            <p:nvPr/>
          </p:nvSpPr>
          <p:spPr bwMode="auto">
            <a:xfrm>
              <a:off x="4065230" y="2408292"/>
              <a:ext cx="2304538" cy="1966224"/>
            </a:xfrm>
            <a:prstGeom prst="hexagon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vi-VN" sz="2400" dirty="0"/>
                <a:t>Truyền thống nhà </a:t>
              </a:r>
              <a:r>
                <a:rPr lang="vi-VN" sz="2400" dirty="0" smtClean="0"/>
                <a:t>trường</a:t>
              </a:r>
              <a:endParaRPr lang="vi-VN" sz="2400" dirty="0"/>
            </a:p>
          </p:txBody>
        </p:sp>
        <p:sp>
          <p:nvSpPr>
            <p:cNvPr id="7" name="Hexagon 6"/>
            <p:cNvSpPr/>
            <p:nvPr/>
          </p:nvSpPr>
          <p:spPr bwMode="auto">
            <a:xfrm>
              <a:off x="5849070" y="3395637"/>
              <a:ext cx="2304330" cy="1965292"/>
            </a:xfrm>
            <a:prstGeom prst="hexagon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vi-VN" sz="2400" dirty="0"/>
                <a:t>Bác Hồ kính </a:t>
              </a:r>
              <a:r>
                <a:rPr lang="vi-VN" sz="2400" dirty="0" smtClean="0"/>
                <a:t>yêu</a:t>
              </a:r>
              <a:endParaRPr lang="en-US" sz="2400" dirty="0">
                <a:latin typeface="VNI-Times" pitchFamily="2" charset="0"/>
              </a:endParaRPr>
            </a:p>
          </p:txBody>
        </p:sp>
        <p:sp>
          <p:nvSpPr>
            <p:cNvPr id="8" name="Hexagon 7"/>
            <p:cNvSpPr/>
            <p:nvPr/>
          </p:nvSpPr>
          <p:spPr bwMode="auto">
            <a:xfrm>
              <a:off x="2298700" y="3385461"/>
              <a:ext cx="2303126" cy="1964903"/>
            </a:xfrm>
            <a:prstGeom prst="hexagon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vi-VN" sz="2400" dirty="0"/>
                <a:t>Giữ gìn truyền thống văn hóa dân </a:t>
              </a:r>
              <a:r>
                <a:rPr lang="vi-VN" sz="2400" dirty="0" smtClean="0"/>
                <a:t>tộc</a:t>
              </a:r>
              <a:endParaRPr lang="en-US" sz="2400" dirty="0">
                <a:latin typeface="VNI-Times" pitchFamily="2" charset="0"/>
              </a:endParaRPr>
            </a:p>
          </p:txBody>
        </p:sp>
        <p:sp>
          <p:nvSpPr>
            <p:cNvPr id="9" name="Hexagon 8"/>
            <p:cNvSpPr/>
            <p:nvPr/>
          </p:nvSpPr>
          <p:spPr bwMode="auto">
            <a:xfrm>
              <a:off x="4085314" y="4359697"/>
              <a:ext cx="2304538" cy="1964903"/>
            </a:xfrm>
            <a:prstGeom prst="hexagon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vi-VN" sz="2400" dirty="0"/>
                <a:t>Hoạt động </a:t>
              </a:r>
              <a:r>
                <a:rPr lang="vi-VN" sz="2400" dirty="0" smtClean="0"/>
                <a:t>hè</a:t>
              </a:r>
              <a:endParaRPr lang="en-US" sz="2400" dirty="0">
                <a:latin typeface="VNI-Times" pitchFamily="2" charset="0"/>
              </a:endParaRPr>
            </a:p>
          </p:txBody>
        </p:sp>
        <p:sp>
          <p:nvSpPr>
            <p:cNvPr id="11" name="Hexagon 10"/>
            <p:cNvSpPr/>
            <p:nvPr/>
          </p:nvSpPr>
          <p:spPr bwMode="auto">
            <a:xfrm>
              <a:off x="4094883" y="430036"/>
              <a:ext cx="2304538" cy="1964903"/>
            </a:xfrm>
            <a:prstGeom prst="hexagon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vi-VN" sz="2400" dirty="0"/>
                <a:t>Kính yêu thầy, cô </a:t>
              </a:r>
              <a:r>
                <a:rPr lang="vi-VN" sz="2400" dirty="0" smtClean="0"/>
                <a:t>giáo, cha mẹ</a:t>
              </a:r>
              <a:endParaRPr lang="en-US" sz="2400" dirty="0">
                <a:latin typeface="VNI-Times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614184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Rounded Rectangle 3"/>
          <p:cNvSpPr/>
          <p:nvPr/>
        </p:nvSpPr>
        <p:spPr>
          <a:xfrm>
            <a:off x="4540957" y="1614311"/>
            <a:ext cx="4292600" cy="445911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vi-VN" sz="2000" dirty="0">
                <a:solidFill>
                  <a:srgbClr val="7030A0"/>
                </a:solidFill>
              </a:rPr>
              <a:t>Tổ chức ủng hộ đồng bào, học sinh vùng bão lụt,…; </a:t>
            </a:r>
            <a:r>
              <a:rPr lang="vi-VN" sz="2000" dirty="0"/>
              <a:t>tổ chức giao lưu với học sinh khuyết tật, trẻ mồ </a:t>
            </a:r>
            <a:r>
              <a:rPr lang="vi-VN" sz="2000" dirty="0" smtClean="0"/>
              <a:t>côi, thăm quan làng nghề ...; </a:t>
            </a:r>
            <a:r>
              <a:rPr lang="vi-VN" sz="2000" dirty="0">
                <a:solidFill>
                  <a:srgbClr val="7030A0"/>
                </a:solidFill>
              </a:rPr>
              <a:t>Tổ chức các hoạt động từ thiện: vòng tay bè bạn, giúp nhau cùng tiến,…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4566357" y="615245"/>
            <a:ext cx="4267200" cy="990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400" dirty="0"/>
              <a:t>Các hoạt động </a:t>
            </a:r>
            <a:r>
              <a:rPr lang="vi-VN" sz="2400" dirty="0" smtClean="0"/>
              <a:t/>
            </a:r>
            <a:br>
              <a:rPr lang="vi-VN" sz="2400" dirty="0" smtClean="0"/>
            </a:br>
            <a:r>
              <a:rPr lang="vi-VN" sz="2400" dirty="0" smtClean="0"/>
              <a:t>mang </a:t>
            </a:r>
            <a:r>
              <a:rPr lang="vi-VN" sz="2400" dirty="0"/>
              <a:t>tính xã </a:t>
            </a:r>
            <a:r>
              <a:rPr lang="vi-VN" sz="2400" dirty="0" smtClean="0"/>
              <a:t>hội </a:t>
            </a:r>
            <a:endParaRPr lang="en-US" sz="2400" dirty="0">
              <a:solidFill>
                <a:srgbClr val="7030A0"/>
              </a:solidFill>
            </a:endParaRPr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1" y="152400"/>
            <a:ext cx="4419600" cy="647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4044721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33CC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3352800"/>
            <a:ext cx="8534400" cy="3048001"/>
          </a:xfrm>
        </p:spPr>
        <p:txBody>
          <a:bodyPr>
            <a:normAutofit/>
          </a:bodyPr>
          <a:lstStyle/>
          <a:p>
            <a:r>
              <a:rPr lang="en-US" sz="4900" b="1" i="1" dirty="0" err="1" smtClean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KÍNH</a:t>
            </a:r>
            <a:r>
              <a:rPr lang="en-US" sz="4900" b="1" i="1" dirty="0" smtClean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CHÚC QUÝ ĐẠI BIỂU, </a:t>
            </a:r>
            <a:br>
              <a:rPr lang="en-US" sz="4900" b="1" i="1" dirty="0" smtClean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900" b="1" i="1" dirty="0" smtClean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QUÝ THẦY CÔ NHIỀU SỨC </a:t>
            </a:r>
            <a:r>
              <a:rPr lang="en-US" sz="4900" b="1" i="1" dirty="0" err="1" smtClean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KHOẺ</a:t>
            </a:r>
            <a:r>
              <a:rPr lang="en-US" sz="4900" b="1" i="1" dirty="0" smtClean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THÀNH CÔNG</a:t>
            </a:r>
            <a:endParaRPr lang="en-US" sz="4900" i="1" dirty="0">
              <a:solidFill>
                <a:srgbClr val="FF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8" name="Picture 6" descr="D:\HA NGA\STUDIES\hanga\hình động\hover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685800"/>
            <a:ext cx="762000" cy="762000"/>
          </a:xfrm>
          <a:prstGeom prst="rect">
            <a:avLst/>
          </a:prstGeom>
          <a:noFill/>
        </p:spPr>
      </p:pic>
      <p:pic>
        <p:nvPicPr>
          <p:cNvPr id="3079" name="Picture 7" descr="D:\HA NGA\STUDIES\hanga\hình động\hover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838200"/>
            <a:ext cx="762000" cy="762000"/>
          </a:xfrm>
          <a:prstGeom prst="rect">
            <a:avLst/>
          </a:prstGeom>
          <a:noFill/>
        </p:spPr>
      </p:pic>
      <p:pic>
        <p:nvPicPr>
          <p:cNvPr id="3080" name="Picture 8" descr="D:\HA NGA\STUDIES\hanga\hình động\hover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5800" y="1524000"/>
            <a:ext cx="762000" cy="762000"/>
          </a:xfrm>
          <a:prstGeom prst="rect">
            <a:avLst/>
          </a:prstGeom>
          <a:noFill/>
        </p:spPr>
      </p:pic>
      <p:pic>
        <p:nvPicPr>
          <p:cNvPr id="3081" name="Picture 9" descr="D:\HA NGA\STUDIES\hanga\hình động\hover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0200" y="1371600"/>
            <a:ext cx="762000" cy="762000"/>
          </a:xfrm>
          <a:prstGeom prst="rect">
            <a:avLst/>
          </a:prstGeom>
          <a:noFill/>
        </p:spPr>
      </p:pic>
      <p:pic>
        <p:nvPicPr>
          <p:cNvPr id="3082" name="Picture 10" descr="D:\HA NGA\STUDIES\hanga\hình động\hover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0" y="1143000"/>
            <a:ext cx="762000" cy="762000"/>
          </a:xfrm>
          <a:prstGeom prst="rect">
            <a:avLst/>
          </a:prstGeom>
          <a:noFill/>
        </p:spPr>
      </p:pic>
      <p:pic>
        <p:nvPicPr>
          <p:cNvPr id="3083" name="Picture 11" descr="D:\HA NGA\STUDIES\hanga\hình động\hover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81800" y="914400"/>
            <a:ext cx="762000" cy="762000"/>
          </a:xfrm>
          <a:prstGeom prst="rect">
            <a:avLst/>
          </a:prstGeom>
          <a:noFill/>
        </p:spPr>
      </p:pic>
      <p:pic>
        <p:nvPicPr>
          <p:cNvPr id="3084" name="Picture 12" descr="D:\HA NGA\STUDIES\hanga\hình động\hover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9000" y="609600"/>
            <a:ext cx="762000" cy="762000"/>
          </a:xfrm>
          <a:prstGeom prst="rect">
            <a:avLst/>
          </a:prstGeom>
          <a:noFill/>
        </p:spPr>
      </p:pic>
      <p:pic>
        <p:nvPicPr>
          <p:cNvPr id="3085" name="Picture 13" descr="D:\HA NGA\STUDIES\hanga\hình động\hover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96200" y="762000"/>
            <a:ext cx="762000" cy="762000"/>
          </a:xfrm>
          <a:prstGeom prst="rect">
            <a:avLst/>
          </a:prstGeom>
          <a:noFill/>
        </p:spPr>
      </p:pic>
      <p:pic>
        <p:nvPicPr>
          <p:cNvPr id="3086" name="Picture 14" descr="D:\HA NGA\STUDIES\hanga\hình động\hover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96200" y="1447800"/>
            <a:ext cx="762000" cy="762000"/>
          </a:xfrm>
          <a:prstGeom prst="rect">
            <a:avLst/>
          </a:prstGeom>
          <a:noFill/>
        </p:spPr>
      </p:pic>
      <p:pic>
        <p:nvPicPr>
          <p:cNvPr id="3087" name="Picture 15" descr="D:\HA NGA\STUDIES\hanga\hình động\hover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0" y="1676400"/>
            <a:ext cx="762000" cy="762000"/>
          </a:xfrm>
          <a:prstGeom prst="rect">
            <a:avLst/>
          </a:prstGeom>
          <a:noFill/>
        </p:spPr>
      </p:pic>
      <p:pic>
        <p:nvPicPr>
          <p:cNvPr id="3088" name="Picture 16" descr="D:\HA NGA\STUDIES\hanga\hình động\hover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0" y="1981200"/>
            <a:ext cx="762000" cy="762000"/>
          </a:xfrm>
          <a:prstGeom prst="rect">
            <a:avLst/>
          </a:prstGeom>
          <a:noFill/>
        </p:spPr>
      </p:pic>
      <p:pic>
        <p:nvPicPr>
          <p:cNvPr id="3089" name="Picture 17" descr="D:\HA NGA\STUDIES\hanga\hình động\hover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2286000"/>
            <a:ext cx="762000" cy="762000"/>
          </a:xfrm>
          <a:prstGeom prst="rect">
            <a:avLst/>
          </a:prstGeom>
          <a:noFill/>
        </p:spPr>
      </p:pic>
      <p:pic>
        <p:nvPicPr>
          <p:cNvPr id="3090" name="Picture 18" descr="D:\HA NGA\STUDIES\hanga\hình động\hover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2133600"/>
            <a:ext cx="762000" cy="762000"/>
          </a:xfrm>
          <a:prstGeom prst="rect">
            <a:avLst/>
          </a:prstGeom>
          <a:noFill/>
        </p:spPr>
      </p:pic>
      <p:pic>
        <p:nvPicPr>
          <p:cNvPr id="3091" name="Picture 19" descr="D:\HA NGA\STUDIES\hanga\hình động\hover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9000" y="2286000"/>
            <a:ext cx="762000" cy="762000"/>
          </a:xfrm>
          <a:prstGeom prst="rect">
            <a:avLst/>
          </a:prstGeom>
          <a:noFill/>
        </p:spPr>
      </p:pic>
      <p:pic>
        <p:nvPicPr>
          <p:cNvPr id="3092" name="Picture 20" descr="D:\HA NGA\STUDIES\hanga\hình động\hover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53200" y="2667000"/>
            <a:ext cx="762000" cy="762000"/>
          </a:xfrm>
          <a:prstGeom prst="rect">
            <a:avLst/>
          </a:prstGeom>
          <a:noFill/>
        </p:spPr>
      </p:pic>
      <p:pic>
        <p:nvPicPr>
          <p:cNvPr id="3093" name="Picture 21" descr="D:\HA NGA\STUDIES\hanga\hình động\hover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7400" y="2895600"/>
            <a:ext cx="762000" cy="762000"/>
          </a:xfrm>
          <a:prstGeom prst="rect">
            <a:avLst/>
          </a:prstGeom>
          <a:noFill/>
        </p:spPr>
      </p:pic>
      <p:pic>
        <p:nvPicPr>
          <p:cNvPr id="3094" name="Picture 22" descr="D:\HA NGA\STUDIES\hanga\hình động\hover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0200" y="2590800"/>
            <a:ext cx="762000" cy="762000"/>
          </a:xfrm>
          <a:prstGeom prst="rect">
            <a:avLst/>
          </a:prstGeom>
          <a:noFill/>
        </p:spPr>
      </p:pic>
      <p:pic>
        <p:nvPicPr>
          <p:cNvPr id="25" name="Picture 2" descr="D:\HA NGA\STUDIES\hanga\hình động\b7baddi012gz9-1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762000" cy="28575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731169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990600"/>
          </a:xfrm>
        </p:spPr>
        <p:txBody>
          <a:bodyPr/>
          <a:lstStyle/>
          <a:p>
            <a:r>
              <a:rPr lang="en-US" b="1" dirty="0" err="1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Sách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n-US" b="1" dirty="0" err="1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sử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dụng</a:t>
            </a:r>
            <a:endParaRPr lang="vi-VN" b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685800"/>
            <a:ext cx="8839200" cy="6172200"/>
          </a:xfrm>
        </p:spPr>
        <p:txBody>
          <a:bodyPr/>
          <a:lstStyle/>
          <a:p>
            <a:pPr marL="0" indent="0">
              <a:buNone/>
            </a:pPr>
            <a:endParaRPr lang="vi-VN" sz="3000" i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026" name="Picture 2" descr="C:\Users\Administrator\Desktop\Image-1 (6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9601" y="1371600"/>
            <a:ext cx="3048000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istrator\Desktop\Image-1 (14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168793"/>
            <a:ext cx="2895600" cy="4470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80282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M:\BAN BT KHXH\MINH HIEU\Christian-Background-For-PowerPoint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0"/>
            <a:ext cx="9161640" cy="708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5562600"/>
            <a:ext cx="7772400" cy="1470025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200" b="1" dirty="0" smtClean="0">
                <a:solidFill>
                  <a:srgbClr val="00B05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en-US" sz="3200" b="1" dirty="0" smtClean="0">
                <a:solidFill>
                  <a:srgbClr val="00B05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en-US" sz="32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en-US" sz="32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en-US" sz="3200" dirty="0" smtClean="0">
                <a:solidFill>
                  <a:schemeClr val="accent5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en-US" sz="3200" dirty="0" smtClean="0">
                <a:solidFill>
                  <a:schemeClr val="accent5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en-US" sz="3200" dirty="0" smtClean="0">
                <a:solidFill>
                  <a:schemeClr val="accent5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en-US" sz="3200" dirty="0" smtClean="0">
                <a:solidFill>
                  <a:schemeClr val="accent5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en-US" sz="3200" dirty="0" smtClean="0">
                <a:solidFill>
                  <a:schemeClr val="accent5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en-US" sz="3200" dirty="0" smtClean="0">
                <a:solidFill>
                  <a:schemeClr val="accent5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en-US" sz="3200" dirty="0" smtClean="0">
                <a:solidFill>
                  <a:schemeClr val="accent5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en-US" sz="3200" dirty="0" smtClean="0">
                <a:solidFill>
                  <a:schemeClr val="accent5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endParaRPr lang="en-US" sz="32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100" name="Rectangle 5"/>
          <p:cNvSpPr>
            <a:spLocks noChangeArrowheads="1"/>
          </p:cNvSpPr>
          <p:nvPr/>
        </p:nvSpPr>
        <p:spPr bwMode="auto">
          <a:xfrm>
            <a:off x="304800" y="714374"/>
            <a:ext cx="8610600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endParaRPr lang="en-US" sz="2800" dirty="0" smtClean="0">
              <a:solidFill>
                <a:srgbClr val="FF0000"/>
              </a:solidFill>
              <a:cs typeface="Arial" charset="0"/>
            </a:endParaRPr>
          </a:p>
          <a:p>
            <a:pPr algn="ctr"/>
            <a:r>
              <a:rPr lang="en-US" sz="32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GIẢI PHÁP DẠY HỌC LỊCH SỬ </a:t>
            </a:r>
          </a:p>
          <a:p>
            <a:pPr algn="ctr"/>
            <a:r>
              <a:rPr lang="en-US" sz="3200" b="1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ĐỊA</a:t>
            </a:r>
            <a:r>
              <a:rPr lang="en-US" sz="32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PHƯƠNG</a:t>
            </a:r>
            <a:r>
              <a:rPr lang="en-US" sz="32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3200" b="1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ĐỊA</a:t>
            </a:r>
            <a:r>
              <a:rPr lang="en-US" sz="32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LÝ</a:t>
            </a:r>
            <a:r>
              <a:rPr lang="en-US" sz="32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ĐỊA</a:t>
            </a:r>
            <a:r>
              <a:rPr lang="en-US" sz="32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PHƯƠNG</a:t>
            </a:r>
            <a:r>
              <a:rPr lang="en-US" sz="32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32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32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THÀNH PHỐ HỒ CHÍ MINH</a:t>
            </a:r>
            <a:endParaRPr lang="en-US" sz="32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n-US" sz="3200" b="1" dirty="0">
              <a:solidFill>
                <a:srgbClr val="00B0F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ctr"/>
            <a:endParaRPr lang="en-US" sz="2000" b="1" dirty="0" smtClean="0">
              <a:solidFill>
                <a:srgbClr val="00B0F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ctr"/>
            <a:endParaRPr lang="en-US" sz="2000" b="1" dirty="0" smtClean="0">
              <a:solidFill>
                <a:srgbClr val="00B0F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ctr"/>
            <a:endParaRPr lang="en-US" sz="2000" b="1" dirty="0" smtClean="0">
              <a:solidFill>
                <a:srgbClr val="00B0F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ctr"/>
            <a:endParaRPr lang="en-US" sz="2000" b="1" dirty="0" smtClean="0">
              <a:solidFill>
                <a:srgbClr val="00B0F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ctr"/>
            <a:endParaRPr lang="en-US" sz="2000" b="1" dirty="0" smtClean="0">
              <a:solidFill>
                <a:srgbClr val="00B0F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ctr"/>
            <a:endParaRPr lang="en-US" sz="2000" b="1" dirty="0">
              <a:solidFill>
                <a:srgbClr val="00B0F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ctr"/>
            <a:endParaRPr lang="en-US" sz="2000" dirty="0">
              <a:solidFill>
                <a:srgbClr val="0070C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ctr"/>
            <a:endParaRPr lang="en-US" sz="2000" dirty="0">
              <a:solidFill>
                <a:srgbClr val="0070C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ctr"/>
            <a:endParaRPr lang="en-US" sz="2000" dirty="0">
              <a:solidFill>
                <a:srgbClr val="0070C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M:\BAN BT KHXH\MINH HIEU\phong 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688" y="-11289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00" y="1447800"/>
            <a:ext cx="6934200" cy="4983163"/>
          </a:xfrm>
        </p:spPr>
        <p:txBody>
          <a:bodyPr rtlCol="0">
            <a:normAutofit fontScale="85000" lnSpcReduction="20000"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800" i="1" dirty="0" smtClean="0">
                <a:solidFill>
                  <a:srgbClr val="7030A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Căn</a:t>
            </a:r>
            <a:r>
              <a:rPr lang="en-US" sz="2800" i="1" dirty="0" smtClean="0">
                <a:solidFill>
                  <a:srgbClr val="7030A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cứ pháp lí:</a:t>
            </a: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en-US" sz="2800" i="1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2800" b="1" i="1" dirty="0" smtClean="0">
                <a:solidFill>
                  <a:srgbClr val="00B0F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    1</a:t>
            </a:r>
            <a:r>
              <a:rPr lang="en-US" sz="2800" b="1" i="1" dirty="0">
                <a:solidFill>
                  <a:srgbClr val="00B0F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 </a:t>
            </a:r>
            <a:r>
              <a:rPr lang="en-US" sz="2800" i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Công</a:t>
            </a:r>
            <a:r>
              <a:rPr lang="en-US" sz="2800" i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800" i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văn</a:t>
            </a:r>
            <a:r>
              <a:rPr lang="en-US" sz="2800" i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800" i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số</a:t>
            </a:r>
            <a:r>
              <a:rPr lang="en-US" sz="2800" i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800" i="1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3941/GDĐT- TT </a:t>
            </a:r>
            <a:r>
              <a:rPr lang="en-US" sz="2800" i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ngày</a:t>
            </a:r>
            <a:r>
              <a:rPr lang="en-US" sz="2800" i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24/10/2019 </a:t>
            </a:r>
            <a:r>
              <a:rPr lang="en-US" sz="2800" i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của</a:t>
            </a:r>
            <a:r>
              <a:rPr lang="en-US" sz="2800" i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800" i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Sở</a:t>
            </a:r>
            <a:r>
              <a:rPr lang="en-US" sz="2800" i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GD-ĐT TP HCM </a:t>
            </a:r>
            <a:r>
              <a:rPr lang="en-US" sz="2800" i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về</a:t>
            </a:r>
            <a:r>
              <a:rPr lang="en-US" sz="2800" i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800" i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Hướng</a:t>
            </a:r>
            <a:r>
              <a:rPr lang="en-US" sz="2800" i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800" i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dẫn</a:t>
            </a:r>
            <a:r>
              <a:rPr lang="en-US" sz="2800" i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800" i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triển</a:t>
            </a:r>
            <a:r>
              <a:rPr lang="en-US" sz="2800" i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800" i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khai</a:t>
            </a:r>
            <a:r>
              <a:rPr lang="en-US" sz="2800" i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800" i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tài</a:t>
            </a:r>
            <a:r>
              <a:rPr lang="en-US" sz="2800" i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800" i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liệu</a:t>
            </a:r>
            <a:r>
              <a:rPr lang="en-US" sz="2800" i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800" i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Cùng</a:t>
            </a:r>
            <a:r>
              <a:rPr lang="en-US" sz="2800" i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800" i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em</a:t>
            </a:r>
            <a:r>
              <a:rPr lang="en-US" sz="2800" i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800" i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Hoạt</a:t>
            </a:r>
            <a:r>
              <a:rPr lang="en-US" sz="2800" i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800" i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động</a:t>
            </a:r>
            <a:r>
              <a:rPr lang="en-US" sz="2800" i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800" i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trải</a:t>
            </a:r>
            <a:r>
              <a:rPr lang="en-US" sz="2800" i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800" i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nghiệm</a:t>
            </a:r>
            <a:r>
              <a:rPr lang="en-US" sz="2800" i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800" i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và</a:t>
            </a:r>
            <a:r>
              <a:rPr lang="en-US" sz="2800" i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800" i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Cùng</a:t>
            </a:r>
            <a:r>
              <a:rPr lang="en-US" sz="2800" i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800" i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em</a:t>
            </a:r>
            <a:r>
              <a:rPr lang="en-US" sz="2800" i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800" i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tìm</a:t>
            </a:r>
            <a:r>
              <a:rPr lang="en-US" sz="2800" i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800" i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hiểu</a:t>
            </a:r>
            <a:r>
              <a:rPr lang="en-US" sz="2800" i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800" i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Lịch</a:t>
            </a:r>
            <a:r>
              <a:rPr lang="en-US" sz="2800" i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800" i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sử</a:t>
            </a:r>
            <a:r>
              <a:rPr lang="en-US" sz="2800" i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- </a:t>
            </a:r>
            <a:r>
              <a:rPr lang="en-US" sz="2800" i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Địa</a:t>
            </a:r>
            <a:r>
              <a:rPr lang="en-US" sz="2800" i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800" i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phương</a:t>
            </a:r>
            <a:r>
              <a:rPr lang="en-US" sz="2800" i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TP HCM </a:t>
            </a:r>
            <a:r>
              <a:rPr lang="en-US" sz="2800" i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cấp</a:t>
            </a:r>
            <a:r>
              <a:rPr lang="en-US" sz="2800" i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800" i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tiểu</a:t>
            </a:r>
            <a:r>
              <a:rPr lang="en-US" sz="2800" i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800" i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học</a:t>
            </a:r>
            <a:r>
              <a:rPr lang="en-US" sz="2800" i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;</a:t>
            </a:r>
            <a:endParaRPr lang="en-US" sz="2800" i="1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endParaRPr lang="en-US" sz="2800" i="1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2800" b="1" i="1" dirty="0" smtClean="0">
                <a:solidFill>
                  <a:srgbClr val="00B0F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2</a:t>
            </a:r>
            <a:r>
              <a:rPr lang="en-US" sz="2800" b="1" i="1" dirty="0">
                <a:solidFill>
                  <a:srgbClr val="00B0F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 </a:t>
            </a:r>
            <a:r>
              <a:rPr lang="en-US" sz="2800" i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Công văn </a:t>
            </a:r>
            <a:r>
              <a:rPr lang="en-US" sz="2800" i="1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số</a:t>
            </a:r>
            <a:r>
              <a:rPr lang="en-US" sz="2800" i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800" i="1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1048/GDĐT</a:t>
            </a:r>
            <a:r>
              <a:rPr lang="en-US" sz="2800" i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800" i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ngày</a:t>
            </a:r>
            <a:r>
              <a:rPr lang="en-US" sz="2800" i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31/10/2019 </a:t>
            </a:r>
            <a:r>
              <a:rPr lang="en-US" sz="2800" i="1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của</a:t>
            </a:r>
            <a:r>
              <a:rPr lang="en-US" sz="2800" i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800" i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Phòng</a:t>
            </a:r>
            <a:r>
              <a:rPr lang="en-US" sz="2800" i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800" i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Giáo dục và </a:t>
            </a:r>
            <a:r>
              <a:rPr lang="en-US" sz="2800" i="1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Đào</a:t>
            </a:r>
            <a:r>
              <a:rPr lang="en-US" sz="2800" i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800" i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tạo</a:t>
            </a:r>
            <a:r>
              <a:rPr lang="en-US" sz="2800" i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800" i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Quận</a:t>
            </a:r>
            <a:r>
              <a:rPr lang="en-US" sz="2800" i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8 </a:t>
            </a:r>
            <a:r>
              <a:rPr lang="en-US" sz="2800" i="1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về</a:t>
            </a:r>
            <a:r>
              <a:rPr lang="en-US" sz="2800" i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800" i="1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về</a:t>
            </a:r>
            <a:r>
              <a:rPr lang="en-US" sz="2800" i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800" i="1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Hướng</a:t>
            </a:r>
            <a:r>
              <a:rPr lang="en-US" sz="2800" i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800" i="1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dẫn</a:t>
            </a:r>
            <a:r>
              <a:rPr lang="en-US" sz="2800" i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800" i="1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triển</a:t>
            </a:r>
            <a:r>
              <a:rPr lang="en-US" sz="2800" i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800" i="1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khai</a:t>
            </a:r>
            <a:r>
              <a:rPr lang="en-US" sz="2800" i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800" i="1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tài</a:t>
            </a:r>
            <a:r>
              <a:rPr lang="en-US" sz="2800" i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800" i="1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liệu</a:t>
            </a:r>
            <a:r>
              <a:rPr lang="en-US" sz="2800" i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800" i="1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Cùng</a:t>
            </a:r>
            <a:r>
              <a:rPr lang="en-US" sz="2800" i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800" i="1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em</a:t>
            </a:r>
            <a:r>
              <a:rPr lang="en-US" sz="2800" i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800" i="1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Hoạt</a:t>
            </a:r>
            <a:r>
              <a:rPr lang="en-US" sz="2800" i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800" i="1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động</a:t>
            </a:r>
            <a:r>
              <a:rPr lang="en-US" sz="2800" i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800" i="1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trải</a:t>
            </a:r>
            <a:r>
              <a:rPr lang="en-US" sz="2800" i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800" i="1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nghiệm</a:t>
            </a:r>
            <a:r>
              <a:rPr lang="en-US" sz="2800" i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800" i="1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và</a:t>
            </a:r>
            <a:r>
              <a:rPr lang="en-US" sz="2800" i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800" i="1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Cùng</a:t>
            </a:r>
            <a:r>
              <a:rPr lang="en-US" sz="2800" i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800" i="1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em</a:t>
            </a:r>
            <a:r>
              <a:rPr lang="en-US" sz="2800" i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800" i="1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tìm</a:t>
            </a:r>
            <a:r>
              <a:rPr lang="en-US" sz="2800" i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800" i="1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hiểu</a:t>
            </a:r>
            <a:r>
              <a:rPr lang="en-US" sz="2800" i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800" i="1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Lịch</a:t>
            </a:r>
            <a:r>
              <a:rPr lang="en-US" sz="2800" i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800" i="1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sử</a:t>
            </a:r>
            <a:r>
              <a:rPr lang="en-US" sz="2800" i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- </a:t>
            </a:r>
            <a:r>
              <a:rPr lang="en-US" sz="2800" i="1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Địa</a:t>
            </a:r>
            <a:r>
              <a:rPr lang="en-US" sz="2800" i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800" i="1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phươngTP</a:t>
            </a:r>
            <a:r>
              <a:rPr lang="en-US" sz="2800" i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HCM </a:t>
            </a:r>
            <a:r>
              <a:rPr lang="en-US" sz="2800" i="1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cấp</a:t>
            </a:r>
            <a:r>
              <a:rPr lang="en-US" sz="2800" i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800" i="1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tiểu</a:t>
            </a:r>
            <a:r>
              <a:rPr lang="en-US" sz="2800" i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800" i="1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học</a:t>
            </a:r>
            <a:r>
              <a:rPr lang="en-US" sz="2800" i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;</a:t>
            </a: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en-US" sz="2800" i="1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en-US" sz="2800" i="1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2800" i="1" dirty="0" smtClean="0">
                <a:solidFill>
                  <a:srgbClr val="7030A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* Căn cứ  thực  tiễn </a:t>
            </a:r>
            <a:r>
              <a:rPr lang="en-US" sz="2800" i="1" dirty="0">
                <a:solidFill>
                  <a:srgbClr val="7030A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thực hiện.</a:t>
            </a:r>
            <a:endParaRPr lang="en-US" sz="2800" dirty="0">
              <a:solidFill>
                <a:srgbClr val="7030A0"/>
              </a:solidFill>
            </a:endParaRP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800" dirty="0">
              <a:latin typeface="+mj-lt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" name="AutoShape 10"/>
          <p:cNvSpPr>
            <a:spLocks noChangeArrowheads="1"/>
          </p:cNvSpPr>
          <p:nvPr/>
        </p:nvSpPr>
        <p:spPr bwMode="gray">
          <a:xfrm>
            <a:off x="1447801" y="381000"/>
            <a:ext cx="6858000" cy="914400"/>
          </a:xfrm>
          <a:prstGeom prst="roundRect">
            <a:avLst>
              <a:gd name="adj" fmla="val 50000"/>
            </a:avLst>
          </a:prstGeom>
          <a:noFill/>
          <a:ln w="28575" algn="ctr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MỘT SỐ VĂN BẢN CHỈ </a:t>
            </a:r>
            <a:r>
              <a:rPr lang="en-US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ĐẠO</a:t>
            </a:r>
            <a:endParaRPr lang="en-US" sz="2200" dirty="0">
              <a:solidFill>
                <a:srgbClr val="00206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410200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>
                <a:solidFill>
                  <a:srgbClr val="0070C0"/>
                </a:solidFill>
              </a:rPr>
              <a:t>- Trong lớp học </a:t>
            </a:r>
            <a:r>
              <a:rPr lang="en-US" dirty="0" smtClean="0"/>
              <a:t>(trong chương </a:t>
            </a:r>
            <a:r>
              <a:rPr lang="en-US" dirty="0" err="1" smtClean="0"/>
              <a:t>trình</a:t>
            </a:r>
            <a:r>
              <a:rPr lang="en-US" dirty="0" smtClean="0"/>
              <a:t> </a:t>
            </a:r>
            <a:r>
              <a:rPr lang="en-US" dirty="0" err="1" smtClean="0"/>
              <a:t>học</a:t>
            </a:r>
            <a:r>
              <a:rPr lang="en-US" smtClean="0"/>
              <a:t>) HK II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	+ Lớp 4:  </a:t>
            </a:r>
            <a:r>
              <a:rPr lang="en-US" dirty="0" err="1" smtClean="0"/>
              <a:t>Tìm</a:t>
            </a:r>
            <a:r>
              <a:rPr lang="en-US" dirty="0" smtClean="0"/>
              <a:t> </a:t>
            </a:r>
            <a:r>
              <a:rPr lang="en-US" dirty="0" err="1" smtClean="0"/>
              <a:t>hiểu</a:t>
            </a:r>
            <a:r>
              <a:rPr lang="en-US" dirty="0" smtClean="0"/>
              <a:t> </a:t>
            </a:r>
            <a:r>
              <a:rPr lang="en-US" dirty="0" err="1" smtClean="0">
                <a:solidFill>
                  <a:srgbClr val="00B050"/>
                </a:solidFill>
              </a:rPr>
              <a:t>Thành</a:t>
            </a:r>
            <a:r>
              <a:rPr lang="en-US" dirty="0" smtClean="0">
                <a:solidFill>
                  <a:srgbClr val="00B050"/>
                </a:solidFill>
              </a:rPr>
              <a:t> phố Hồ Chí Minh.</a:t>
            </a:r>
          </a:p>
          <a:p>
            <a:pPr marL="0" indent="0">
              <a:buNone/>
            </a:pP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 smtClean="0">
                <a:solidFill>
                  <a:srgbClr val="00B050"/>
                </a:solidFill>
              </a:rPr>
              <a:t>                             </a:t>
            </a:r>
            <a:r>
              <a:rPr lang="en-US" dirty="0"/>
              <a:t>* </a:t>
            </a:r>
            <a:r>
              <a:rPr lang="en-US" dirty="0" err="1"/>
              <a:t>Lịch</a:t>
            </a:r>
            <a:r>
              <a:rPr lang="en-US" dirty="0"/>
              <a:t> </a:t>
            </a:r>
            <a:r>
              <a:rPr lang="en-US" dirty="0" err="1"/>
              <a:t>sử</a:t>
            </a:r>
            <a:r>
              <a:rPr lang="en-US" dirty="0"/>
              <a:t> (1 </a:t>
            </a:r>
            <a:r>
              <a:rPr lang="en-US" dirty="0" err="1"/>
              <a:t>tiết</a:t>
            </a:r>
            <a:r>
              <a:rPr lang="en-US" dirty="0"/>
              <a:t> – </a:t>
            </a: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smtClean="0"/>
              <a:t>1)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			</a:t>
            </a:r>
            <a:r>
              <a:rPr lang="en-US" dirty="0" smtClean="0"/>
              <a:t>* </a:t>
            </a:r>
            <a:r>
              <a:rPr lang="en-US" dirty="0" err="1"/>
              <a:t>Địa</a:t>
            </a:r>
            <a:r>
              <a:rPr lang="en-US" dirty="0"/>
              <a:t> </a:t>
            </a:r>
            <a:r>
              <a:rPr lang="en-US" dirty="0" err="1"/>
              <a:t>lí</a:t>
            </a:r>
            <a:r>
              <a:rPr lang="en-US" dirty="0"/>
              <a:t>     (1 </a:t>
            </a:r>
            <a:r>
              <a:rPr lang="en-US" dirty="0" err="1"/>
              <a:t>tiết</a:t>
            </a:r>
            <a:r>
              <a:rPr lang="en-US" dirty="0"/>
              <a:t> – </a:t>
            </a: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smtClean="0"/>
              <a:t>1)</a:t>
            </a:r>
            <a:endParaRPr lang="en-US" dirty="0" smtClean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en-US" dirty="0" smtClean="0"/>
              <a:t>	+ Lớp 5: </a:t>
            </a:r>
            <a:r>
              <a:rPr lang="en-US" dirty="0" err="1" smtClean="0"/>
              <a:t>Tìm</a:t>
            </a:r>
            <a:r>
              <a:rPr lang="en-US" dirty="0" smtClean="0"/>
              <a:t> </a:t>
            </a:r>
            <a:r>
              <a:rPr lang="en-US" dirty="0" err="1" smtClean="0"/>
              <a:t>hiểu</a:t>
            </a:r>
            <a:r>
              <a:rPr lang="en-US" dirty="0" smtClean="0"/>
              <a:t> </a:t>
            </a:r>
            <a:r>
              <a:rPr lang="en-US" dirty="0" err="1" smtClean="0"/>
              <a:t>về</a:t>
            </a:r>
            <a:r>
              <a:rPr lang="en-US" dirty="0" smtClean="0"/>
              <a:t> </a:t>
            </a:r>
            <a:r>
              <a:rPr lang="en-US" dirty="0" err="1" smtClean="0">
                <a:solidFill>
                  <a:srgbClr val="00B050"/>
                </a:solidFill>
              </a:rPr>
              <a:t>địa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</a:rPr>
              <a:t>phương</a:t>
            </a:r>
            <a:r>
              <a:rPr lang="en-US" dirty="0" smtClean="0"/>
              <a:t>	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                * Lịch </a:t>
            </a:r>
            <a:r>
              <a:rPr lang="en-US" dirty="0" err="1" smtClean="0"/>
              <a:t>sử</a:t>
            </a:r>
            <a:r>
              <a:rPr lang="en-US" dirty="0" smtClean="0"/>
              <a:t>  (1 </a:t>
            </a:r>
            <a:r>
              <a:rPr lang="en-US" dirty="0" err="1" smtClean="0"/>
              <a:t>tiết</a:t>
            </a:r>
            <a:r>
              <a:rPr lang="en-US" dirty="0" smtClean="0"/>
              <a:t> – </a:t>
            </a:r>
            <a:r>
              <a:rPr lang="en-US" dirty="0" err="1" smtClean="0"/>
              <a:t>bài</a:t>
            </a:r>
            <a:r>
              <a:rPr lang="en-US" dirty="0" smtClean="0"/>
              <a:t> 2)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	* Địa </a:t>
            </a:r>
            <a:r>
              <a:rPr lang="en-US" dirty="0" err="1" smtClean="0"/>
              <a:t>lí</a:t>
            </a:r>
            <a:r>
              <a:rPr lang="en-US" dirty="0" smtClean="0"/>
              <a:t>      (1 </a:t>
            </a:r>
            <a:r>
              <a:rPr lang="en-US" dirty="0" err="1" smtClean="0"/>
              <a:t>tiết</a:t>
            </a:r>
            <a:r>
              <a:rPr lang="en-US" dirty="0" smtClean="0"/>
              <a:t> – </a:t>
            </a:r>
            <a:r>
              <a:rPr lang="en-US" dirty="0" err="1" smtClean="0"/>
              <a:t>bài</a:t>
            </a:r>
            <a:r>
              <a:rPr lang="en-US" dirty="0" smtClean="0"/>
              <a:t> 2)</a:t>
            </a:r>
          </a:p>
          <a:p>
            <a:pPr marL="0" indent="0" algn="just">
              <a:buNone/>
            </a:pPr>
            <a:r>
              <a:rPr lang="en-US" dirty="0" smtClean="0"/>
              <a:t>	</a:t>
            </a:r>
            <a:r>
              <a:rPr lang="en-US" dirty="0" err="1" smtClean="0"/>
              <a:t>Phần</a:t>
            </a:r>
            <a:r>
              <a:rPr lang="en-US" dirty="0" smtClean="0"/>
              <a:t> II : TP HCM- </a:t>
            </a:r>
            <a:r>
              <a:rPr lang="en-US" dirty="0" err="1" smtClean="0"/>
              <a:t>Mảnh</a:t>
            </a:r>
            <a:r>
              <a:rPr lang="en-US" dirty="0" smtClean="0"/>
              <a:t> </a:t>
            </a:r>
            <a:r>
              <a:rPr lang="en-US" dirty="0" err="1" smtClean="0"/>
              <a:t>đất</a:t>
            </a:r>
            <a:r>
              <a:rPr lang="en-US" dirty="0" smtClean="0"/>
              <a:t> </a:t>
            </a:r>
            <a:r>
              <a:rPr lang="en-US" dirty="0" err="1" smtClean="0"/>
              <a:t>giàu</a:t>
            </a:r>
            <a:r>
              <a:rPr lang="en-US" dirty="0" smtClean="0"/>
              <a:t> </a:t>
            </a:r>
            <a:r>
              <a:rPr lang="en-US" dirty="0" err="1" smtClean="0"/>
              <a:t>truyền</a:t>
            </a:r>
            <a:r>
              <a:rPr lang="en-US" dirty="0" smtClean="0"/>
              <a:t> </a:t>
            </a:r>
            <a:r>
              <a:rPr lang="en-US" dirty="0" err="1" smtClean="0"/>
              <a:t>thống</a:t>
            </a:r>
            <a:r>
              <a:rPr lang="en-US" dirty="0" smtClean="0"/>
              <a:t> </a:t>
            </a:r>
            <a:r>
              <a:rPr lang="en-US" dirty="0" err="1" smtClean="0"/>
              <a:t>lịch</a:t>
            </a:r>
            <a:r>
              <a:rPr lang="en-US" dirty="0" smtClean="0"/>
              <a:t> </a:t>
            </a:r>
            <a:r>
              <a:rPr lang="en-US" dirty="0" err="1" smtClean="0"/>
              <a:t>sử</a:t>
            </a:r>
            <a:r>
              <a:rPr lang="en-US" dirty="0" smtClean="0"/>
              <a:t> </a:t>
            </a:r>
            <a:r>
              <a:rPr lang="en-US" dirty="0" err="1" smtClean="0"/>
              <a:t>và</a:t>
            </a:r>
            <a:r>
              <a:rPr lang="en-US" dirty="0" smtClean="0"/>
              <a:t> </a:t>
            </a:r>
            <a:r>
              <a:rPr lang="en-US" dirty="0" err="1" smtClean="0"/>
              <a:t>văn</a:t>
            </a:r>
            <a:r>
              <a:rPr lang="en-US" dirty="0" smtClean="0"/>
              <a:t> </a:t>
            </a:r>
            <a:r>
              <a:rPr lang="en-US" dirty="0" err="1" smtClean="0"/>
              <a:t>hóa</a:t>
            </a:r>
            <a:r>
              <a:rPr lang="en-US" dirty="0" smtClean="0"/>
              <a:t> ( </a:t>
            </a:r>
            <a:r>
              <a:rPr lang="en-US" dirty="0" err="1" smtClean="0"/>
              <a:t>dành</a:t>
            </a:r>
            <a:r>
              <a:rPr lang="en-US" dirty="0" smtClean="0"/>
              <a:t> </a:t>
            </a:r>
            <a:r>
              <a:rPr lang="en-US" dirty="0" err="1" smtClean="0"/>
              <a:t>cho</a:t>
            </a:r>
            <a:r>
              <a:rPr lang="en-US" dirty="0" smtClean="0"/>
              <a:t> HS </a:t>
            </a:r>
            <a:r>
              <a:rPr lang="en-US" dirty="0" err="1" smtClean="0"/>
              <a:t>toàn</a:t>
            </a:r>
            <a:r>
              <a:rPr lang="en-US" dirty="0" smtClean="0"/>
              <a:t> </a:t>
            </a:r>
            <a:r>
              <a:rPr lang="en-US" dirty="0" err="1" smtClean="0"/>
              <a:t>cấp</a:t>
            </a:r>
            <a:r>
              <a:rPr lang="en-US" dirty="0"/>
              <a:t>)</a:t>
            </a:r>
            <a:endParaRPr lang="en-US" b="1" dirty="0"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AutoShape 10"/>
          <p:cNvSpPr>
            <a:spLocks noGrp="1" noChangeArrowheads="1"/>
          </p:cNvSpPr>
          <p:nvPr>
            <p:ph type="title"/>
          </p:nvPr>
        </p:nvSpPr>
        <p:spPr bwMode="gray">
          <a:xfrm>
            <a:off x="457200" y="274638"/>
            <a:ext cx="8229600" cy="715962"/>
          </a:xfrm>
          <a:prstGeom prst="roundRect">
            <a:avLst>
              <a:gd name="adj" fmla="val 50000"/>
            </a:avLst>
          </a:prstGeom>
          <a:noFill/>
          <a:ln w="28575" algn="ctr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ĐỊNH HƯỚNG THỰC HIỆN  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98688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31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533400"/>
            <a:ext cx="8229600" cy="1143000"/>
          </a:xfrm>
          <a:noFill/>
          <a:ln/>
        </p:spPr>
        <p:txBody>
          <a:bodyPr>
            <a:normAutofit/>
          </a:bodyPr>
          <a:lstStyle/>
          <a:p>
            <a: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TÍCH HỢP, LỒNG GHÉP KIẾN THỨC</a:t>
            </a:r>
            <a:endParaRPr lang="en-US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97315" name="Oval 3"/>
          <p:cNvSpPr>
            <a:spLocks noChangeArrowheads="1"/>
          </p:cNvSpPr>
          <p:nvPr/>
        </p:nvSpPr>
        <p:spPr bwMode="gray">
          <a:xfrm>
            <a:off x="2895600" y="4964253"/>
            <a:ext cx="5562600" cy="1325562"/>
          </a:xfrm>
          <a:prstGeom prst="ellipse">
            <a:avLst/>
          </a:prstGeom>
          <a:gradFill rotWithShape="1">
            <a:gsLst>
              <a:gs pos="0">
                <a:srgbClr val="292929">
                  <a:alpha val="70000"/>
                </a:srgbClr>
              </a:gs>
              <a:gs pos="100000">
                <a:srgbClr val="292929">
                  <a:gamma/>
                  <a:tint val="0"/>
                  <a:invGamma/>
                  <a:alpha val="50000"/>
                </a:srgbClr>
              </a:gs>
            </a:gsLst>
            <a:lin ang="2700000" scaled="1"/>
          </a:gradFill>
          <a:ln w="3175">
            <a:noFill/>
            <a:round/>
            <a:headEnd/>
            <a:tailEnd type="none" w="sm" len="sm"/>
          </a:ln>
          <a:effectLst/>
        </p:spPr>
        <p:txBody>
          <a:bodyPr vert="eaVert" wrap="none" lIns="92075" tIns="46038" rIns="92075" bIns="46038" anchor="ctr"/>
          <a:lstStyle/>
          <a:p>
            <a:endParaRPr lang="en-US"/>
          </a:p>
        </p:txBody>
      </p:sp>
      <p:sp>
        <p:nvSpPr>
          <p:cNvPr id="397316" name="Oval 4"/>
          <p:cNvSpPr>
            <a:spLocks noChangeArrowheads="1"/>
          </p:cNvSpPr>
          <p:nvPr/>
        </p:nvSpPr>
        <p:spPr bwMode="gray">
          <a:xfrm rot="-998297">
            <a:off x="2170113" y="2851290"/>
            <a:ext cx="5762625" cy="3016250"/>
          </a:xfrm>
          <a:prstGeom prst="ellipse">
            <a:avLst/>
          </a:prstGeom>
          <a:gradFill rotWithShape="0">
            <a:gsLst>
              <a:gs pos="0">
                <a:srgbClr val="CC0099"/>
              </a:gs>
              <a:gs pos="50000">
                <a:srgbClr val="CC0099">
                  <a:gamma/>
                  <a:tint val="24314"/>
                  <a:invGamma/>
                </a:srgbClr>
              </a:gs>
              <a:gs pos="100000">
                <a:srgbClr val="CC0099"/>
              </a:gs>
            </a:gsLst>
            <a:lin ang="0" scaled="1"/>
          </a:gradFill>
          <a:ln w="12700">
            <a:noFill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97317" name="Oval 5"/>
          <p:cNvSpPr>
            <a:spLocks noChangeArrowheads="1"/>
          </p:cNvSpPr>
          <p:nvPr/>
        </p:nvSpPr>
        <p:spPr bwMode="gray">
          <a:xfrm rot="-998297">
            <a:off x="2225675" y="2689365"/>
            <a:ext cx="5564188" cy="2922588"/>
          </a:xfrm>
          <a:prstGeom prst="ellipse">
            <a:avLst/>
          </a:prstGeom>
          <a:gradFill rotWithShape="1">
            <a:gsLst>
              <a:gs pos="0">
                <a:srgbClr val="E151B4">
                  <a:gamma/>
                  <a:shade val="63529"/>
                  <a:invGamma/>
                </a:srgbClr>
              </a:gs>
              <a:gs pos="100000">
                <a:srgbClr val="E151B4"/>
              </a:gs>
            </a:gsLst>
            <a:lin ang="2700000" scaled="1"/>
          </a:gradFill>
          <a:ln w="12700">
            <a:noFill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97318" name="Arc 6"/>
          <p:cNvSpPr>
            <a:spLocks/>
          </p:cNvSpPr>
          <p:nvPr/>
        </p:nvSpPr>
        <p:spPr bwMode="gray">
          <a:xfrm rot="-998297">
            <a:off x="4875213" y="2767153"/>
            <a:ext cx="2849562" cy="1538287"/>
          </a:xfrm>
          <a:custGeom>
            <a:avLst/>
            <a:gdLst>
              <a:gd name="G0" fmla="+- 0 0 0"/>
              <a:gd name="G1" fmla="+- 14335 0 0"/>
              <a:gd name="G2" fmla="+- 21600 0 0"/>
              <a:gd name="T0" fmla="*/ 16157 w 21600"/>
              <a:gd name="T1" fmla="*/ 0 h 22718"/>
              <a:gd name="T2" fmla="*/ 19907 w 21600"/>
              <a:gd name="T3" fmla="*/ 22718 h 22718"/>
              <a:gd name="T4" fmla="*/ 0 w 21600"/>
              <a:gd name="T5" fmla="*/ 14335 h 227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2718" fill="none" extrusionOk="0">
                <a:moveTo>
                  <a:pt x="16157" y="-1"/>
                </a:moveTo>
                <a:cubicBezTo>
                  <a:pt x="19663" y="3951"/>
                  <a:pt x="21600" y="9051"/>
                  <a:pt x="21600" y="14335"/>
                </a:cubicBezTo>
                <a:cubicBezTo>
                  <a:pt x="21600" y="17214"/>
                  <a:pt x="21024" y="20064"/>
                  <a:pt x="19906" y="22717"/>
                </a:cubicBezTo>
              </a:path>
              <a:path w="21600" h="22718" stroke="0" extrusionOk="0">
                <a:moveTo>
                  <a:pt x="16157" y="-1"/>
                </a:moveTo>
                <a:cubicBezTo>
                  <a:pt x="19663" y="3951"/>
                  <a:pt x="21600" y="9051"/>
                  <a:pt x="21600" y="14335"/>
                </a:cubicBezTo>
                <a:cubicBezTo>
                  <a:pt x="21600" y="17214"/>
                  <a:pt x="21024" y="20064"/>
                  <a:pt x="19906" y="22717"/>
                </a:cubicBezTo>
                <a:lnTo>
                  <a:pt x="0" y="14335"/>
                </a:lnTo>
                <a:close/>
              </a:path>
            </a:pathLst>
          </a:custGeom>
          <a:gradFill rotWithShape="1">
            <a:gsLst>
              <a:gs pos="0">
                <a:srgbClr val="FF6699"/>
              </a:gs>
              <a:gs pos="100000">
                <a:srgbClr val="FF6699">
                  <a:gamma/>
                  <a:shade val="78824"/>
                  <a:invGamma/>
                </a:srgbClr>
              </a:gs>
            </a:gsLst>
            <a:lin ang="5400000" scaled="1"/>
          </a:gradFill>
          <a:ln w="12700">
            <a:noFill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97319" name="Arc 7"/>
          <p:cNvSpPr>
            <a:spLocks/>
          </p:cNvSpPr>
          <p:nvPr/>
        </p:nvSpPr>
        <p:spPr bwMode="gray">
          <a:xfrm rot="20601703" flipH="1">
            <a:off x="2281238" y="4080015"/>
            <a:ext cx="2876550" cy="1630363"/>
          </a:xfrm>
          <a:custGeom>
            <a:avLst/>
            <a:gdLst>
              <a:gd name="G0" fmla="+- 0 0 0"/>
              <a:gd name="G1" fmla="+- 6947 0 0"/>
              <a:gd name="G2" fmla="+- 21600 0 0"/>
              <a:gd name="T0" fmla="*/ 20452 w 21600"/>
              <a:gd name="T1" fmla="*/ 0 h 24439"/>
              <a:gd name="T2" fmla="*/ 12673 w 21600"/>
              <a:gd name="T3" fmla="*/ 24439 h 24439"/>
              <a:gd name="T4" fmla="*/ 0 w 21600"/>
              <a:gd name="T5" fmla="*/ 6947 h 244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4439" fill="none" extrusionOk="0">
                <a:moveTo>
                  <a:pt x="20452" y="-1"/>
                </a:moveTo>
                <a:cubicBezTo>
                  <a:pt x="21212" y="2237"/>
                  <a:pt x="21600" y="4584"/>
                  <a:pt x="21600" y="6947"/>
                </a:cubicBezTo>
                <a:cubicBezTo>
                  <a:pt x="21600" y="13871"/>
                  <a:pt x="18280" y="20376"/>
                  <a:pt x="12672" y="24438"/>
                </a:cubicBezTo>
              </a:path>
              <a:path w="21600" h="24439" stroke="0" extrusionOk="0">
                <a:moveTo>
                  <a:pt x="20452" y="-1"/>
                </a:moveTo>
                <a:cubicBezTo>
                  <a:pt x="21212" y="2237"/>
                  <a:pt x="21600" y="4584"/>
                  <a:pt x="21600" y="6947"/>
                </a:cubicBezTo>
                <a:cubicBezTo>
                  <a:pt x="21600" y="13871"/>
                  <a:pt x="18280" y="20376"/>
                  <a:pt x="12672" y="24438"/>
                </a:cubicBezTo>
                <a:lnTo>
                  <a:pt x="0" y="6947"/>
                </a:lnTo>
                <a:close/>
              </a:path>
            </a:pathLst>
          </a:custGeom>
          <a:gradFill rotWithShape="1">
            <a:gsLst>
              <a:gs pos="0">
                <a:srgbClr val="DC56C2">
                  <a:gamma/>
                  <a:tint val="45490"/>
                  <a:invGamma/>
                </a:srgbClr>
              </a:gs>
              <a:gs pos="100000">
                <a:srgbClr val="DC56C2"/>
              </a:gs>
            </a:gsLst>
            <a:lin ang="2700000" scaled="1"/>
          </a:gradFill>
          <a:ln w="12700">
            <a:noFill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97320" name="Arc 8"/>
          <p:cNvSpPr>
            <a:spLocks/>
          </p:cNvSpPr>
          <p:nvPr/>
        </p:nvSpPr>
        <p:spPr bwMode="gray">
          <a:xfrm rot="-998297">
            <a:off x="4117975" y="2495690"/>
            <a:ext cx="2814638" cy="1417638"/>
          </a:xfrm>
          <a:custGeom>
            <a:avLst/>
            <a:gdLst>
              <a:gd name="G0" fmla="+- 4839 0 0"/>
              <a:gd name="G1" fmla="+- 21600 0 0"/>
              <a:gd name="G2" fmla="+- 21600 0 0"/>
              <a:gd name="T0" fmla="*/ 0 w 21397"/>
              <a:gd name="T1" fmla="*/ 549 h 21600"/>
              <a:gd name="T2" fmla="*/ 21397 w 21397"/>
              <a:gd name="T3" fmla="*/ 7730 h 21600"/>
              <a:gd name="T4" fmla="*/ 4839 w 21397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397" h="21600" fill="none" extrusionOk="0">
                <a:moveTo>
                  <a:pt x="0" y="549"/>
                </a:moveTo>
                <a:cubicBezTo>
                  <a:pt x="1587" y="184"/>
                  <a:pt x="3210" y="-1"/>
                  <a:pt x="4839" y="0"/>
                </a:cubicBezTo>
                <a:cubicBezTo>
                  <a:pt x="11230" y="0"/>
                  <a:pt x="17293" y="2830"/>
                  <a:pt x="21397" y="7729"/>
                </a:cubicBezTo>
              </a:path>
              <a:path w="21397" h="21600" stroke="0" extrusionOk="0">
                <a:moveTo>
                  <a:pt x="0" y="549"/>
                </a:moveTo>
                <a:cubicBezTo>
                  <a:pt x="1587" y="184"/>
                  <a:pt x="3210" y="-1"/>
                  <a:pt x="4839" y="0"/>
                </a:cubicBezTo>
                <a:cubicBezTo>
                  <a:pt x="11230" y="0"/>
                  <a:pt x="17293" y="2830"/>
                  <a:pt x="21397" y="7729"/>
                </a:cubicBezTo>
                <a:lnTo>
                  <a:pt x="4839" y="21600"/>
                </a:lnTo>
                <a:close/>
              </a:path>
            </a:pathLst>
          </a:custGeom>
          <a:gradFill rotWithShape="1">
            <a:gsLst>
              <a:gs pos="0">
                <a:srgbClr val="CC3399">
                  <a:gamma/>
                  <a:tint val="66667"/>
                  <a:invGamma/>
                </a:srgbClr>
              </a:gs>
              <a:gs pos="100000">
                <a:srgbClr val="CC3399"/>
              </a:gs>
            </a:gsLst>
            <a:lin ang="2700000" scaled="1"/>
          </a:gradFill>
          <a:ln w="12700">
            <a:noFill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97321" name="Arc 9"/>
          <p:cNvSpPr>
            <a:spLocks/>
          </p:cNvSpPr>
          <p:nvPr/>
        </p:nvSpPr>
        <p:spPr bwMode="gray">
          <a:xfrm rot="20601703" flipH="1">
            <a:off x="2079625" y="3148153"/>
            <a:ext cx="2762250" cy="1381125"/>
          </a:xfrm>
          <a:custGeom>
            <a:avLst/>
            <a:gdLst>
              <a:gd name="G0" fmla="+- 0 0 0"/>
              <a:gd name="G1" fmla="+- 21142 0 0"/>
              <a:gd name="G2" fmla="+- 21600 0 0"/>
              <a:gd name="T0" fmla="*/ 4423 w 20934"/>
              <a:gd name="T1" fmla="*/ 0 h 21142"/>
              <a:gd name="T2" fmla="*/ 20934 w 20934"/>
              <a:gd name="T3" fmla="*/ 15820 h 21142"/>
              <a:gd name="T4" fmla="*/ 0 w 20934"/>
              <a:gd name="T5" fmla="*/ 21142 h 211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0934" h="21142" fill="none" extrusionOk="0">
                <a:moveTo>
                  <a:pt x="4423" y="-1"/>
                </a:moveTo>
                <a:cubicBezTo>
                  <a:pt x="12495" y="1688"/>
                  <a:pt x="18902" y="7826"/>
                  <a:pt x="20934" y="15819"/>
                </a:cubicBezTo>
              </a:path>
              <a:path w="20934" h="21142" stroke="0" extrusionOk="0">
                <a:moveTo>
                  <a:pt x="4423" y="-1"/>
                </a:moveTo>
                <a:cubicBezTo>
                  <a:pt x="12495" y="1688"/>
                  <a:pt x="18902" y="7826"/>
                  <a:pt x="20934" y="15819"/>
                </a:cubicBezTo>
                <a:lnTo>
                  <a:pt x="0" y="21142"/>
                </a:lnTo>
                <a:close/>
              </a:path>
            </a:pathLst>
          </a:custGeom>
          <a:gradFill rotWithShape="1">
            <a:gsLst>
              <a:gs pos="0">
                <a:srgbClr val="FF9999"/>
              </a:gs>
              <a:gs pos="100000">
                <a:srgbClr val="FF9999">
                  <a:gamma/>
                  <a:shade val="86275"/>
                  <a:invGamma/>
                </a:srgbClr>
              </a:gs>
            </a:gsLst>
            <a:lin ang="5400000" scaled="1"/>
          </a:gradFill>
          <a:ln w="12700">
            <a:noFill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97322" name="Oval 10"/>
          <p:cNvSpPr>
            <a:spLocks noChangeArrowheads="1"/>
          </p:cNvSpPr>
          <p:nvPr/>
        </p:nvSpPr>
        <p:spPr bwMode="gray">
          <a:xfrm rot="-998297">
            <a:off x="3687763" y="3403740"/>
            <a:ext cx="2695575" cy="1339850"/>
          </a:xfrm>
          <a:prstGeom prst="ellipse">
            <a:avLst/>
          </a:prstGeom>
          <a:gradFill rotWithShape="0">
            <a:gsLst>
              <a:gs pos="0">
                <a:srgbClr val="98179B">
                  <a:gamma/>
                  <a:shade val="57647"/>
                  <a:invGamma/>
                </a:srgbClr>
              </a:gs>
              <a:gs pos="50000">
                <a:srgbClr val="98179B"/>
              </a:gs>
              <a:gs pos="100000">
                <a:srgbClr val="98179B">
                  <a:gamma/>
                  <a:shade val="57647"/>
                  <a:invGamma/>
                </a:srgbClr>
              </a:gs>
            </a:gsLst>
            <a:lin ang="0" scaled="1"/>
          </a:gradFill>
          <a:ln w="12700">
            <a:noFill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97323" name="Text Box 11"/>
          <p:cNvSpPr txBox="1">
            <a:spLocks noChangeArrowheads="1"/>
          </p:cNvSpPr>
          <p:nvPr/>
        </p:nvSpPr>
        <p:spPr bwMode="gray">
          <a:xfrm>
            <a:off x="2743200" y="3625990"/>
            <a:ext cx="1237839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 smtClean="0">
                <a:solidFill>
                  <a:srgbClr val="FFFF00"/>
                </a:solidFill>
                <a:latin typeface="Verdana" pitchFamily="34" charset="0"/>
              </a:rPr>
              <a:t>Đạo đức</a:t>
            </a:r>
            <a:endParaRPr lang="en-US" b="1">
              <a:solidFill>
                <a:srgbClr val="FFFF00"/>
              </a:solidFill>
              <a:latin typeface="Verdana" pitchFamily="34" charset="0"/>
            </a:endParaRPr>
          </a:p>
        </p:txBody>
      </p:sp>
      <p:sp>
        <p:nvSpPr>
          <p:cNvPr id="397324" name="Text Box 12"/>
          <p:cNvSpPr txBox="1">
            <a:spLocks noChangeArrowheads="1"/>
          </p:cNvSpPr>
          <p:nvPr/>
        </p:nvSpPr>
        <p:spPr bwMode="gray">
          <a:xfrm>
            <a:off x="4648200" y="2812158"/>
            <a:ext cx="1306768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 smtClean="0">
                <a:solidFill>
                  <a:srgbClr val="FFFF00"/>
                </a:solidFill>
                <a:latin typeface="Verdana" pitchFamily="34" charset="0"/>
              </a:rPr>
              <a:t>Âm nhạc</a:t>
            </a:r>
            <a:endParaRPr lang="en-US" b="1">
              <a:solidFill>
                <a:srgbClr val="FFFF00"/>
              </a:solidFill>
              <a:latin typeface="Verdana" pitchFamily="34" charset="0"/>
            </a:endParaRPr>
          </a:p>
        </p:txBody>
      </p:sp>
      <p:sp>
        <p:nvSpPr>
          <p:cNvPr id="397325" name="Text Box 13"/>
          <p:cNvSpPr txBox="1">
            <a:spLocks noChangeArrowheads="1"/>
          </p:cNvSpPr>
          <p:nvPr/>
        </p:nvSpPr>
        <p:spPr bwMode="gray">
          <a:xfrm>
            <a:off x="6324600" y="2876690"/>
            <a:ext cx="1319592" cy="92333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b="1" smtClean="0">
                <a:solidFill>
                  <a:srgbClr val="FFFF00"/>
                </a:solidFill>
                <a:latin typeface="Verdana" pitchFamily="34" charset="0"/>
              </a:rPr>
              <a:t>Tự nhiên</a:t>
            </a:r>
          </a:p>
          <a:p>
            <a:pPr algn="ctr"/>
            <a:r>
              <a:rPr lang="en-US" b="1" smtClean="0">
                <a:solidFill>
                  <a:srgbClr val="FFFF00"/>
                </a:solidFill>
                <a:latin typeface="Verdana" pitchFamily="34" charset="0"/>
              </a:rPr>
              <a:t>và</a:t>
            </a:r>
          </a:p>
          <a:p>
            <a:pPr algn="ctr"/>
            <a:r>
              <a:rPr lang="en-US" b="1" smtClean="0">
                <a:solidFill>
                  <a:srgbClr val="FFFF00"/>
                </a:solidFill>
                <a:latin typeface="Verdana" pitchFamily="34" charset="0"/>
              </a:rPr>
              <a:t>xã hội</a:t>
            </a:r>
            <a:endParaRPr lang="en-US" b="1">
              <a:solidFill>
                <a:srgbClr val="FFFF00"/>
              </a:solidFill>
              <a:latin typeface="Verdana" pitchFamily="34" charset="0"/>
            </a:endParaRPr>
          </a:p>
        </p:txBody>
      </p:sp>
      <p:sp>
        <p:nvSpPr>
          <p:cNvPr id="397326" name="Freeform 14"/>
          <p:cNvSpPr>
            <a:spLocks/>
          </p:cNvSpPr>
          <p:nvPr/>
        </p:nvSpPr>
        <p:spPr bwMode="gray">
          <a:xfrm>
            <a:off x="7010400" y="3702190"/>
            <a:ext cx="1295400" cy="1711325"/>
          </a:xfrm>
          <a:custGeom>
            <a:avLst/>
            <a:gdLst/>
            <a:ahLst/>
            <a:cxnLst>
              <a:cxn ang="0">
                <a:pos x="0" y="841"/>
              </a:cxn>
              <a:cxn ang="0">
                <a:pos x="784" y="0"/>
              </a:cxn>
              <a:cxn ang="0">
                <a:pos x="816" y="280"/>
              </a:cxn>
              <a:cxn ang="0">
                <a:pos x="544" y="672"/>
              </a:cxn>
              <a:cxn ang="0">
                <a:pos x="25" y="1078"/>
              </a:cxn>
              <a:cxn ang="0">
                <a:pos x="0" y="841"/>
              </a:cxn>
            </a:cxnLst>
            <a:rect l="0" t="0" r="r" b="b"/>
            <a:pathLst>
              <a:path w="816" h="1078">
                <a:moveTo>
                  <a:pt x="0" y="841"/>
                </a:moveTo>
                <a:lnTo>
                  <a:pt x="784" y="0"/>
                </a:lnTo>
                <a:lnTo>
                  <a:pt x="816" y="280"/>
                </a:lnTo>
                <a:cubicBezTo>
                  <a:pt x="776" y="392"/>
                  <a:pt x="676" y="539"/>
                  <a:pt x="544" y="672"/>
                </a:cubicBezTo>
                <a:cubicBezTo>
                  <a:pt x="412" y="805"/>
                  <a:pt x="116" y="1050"/>
                  <a:pt x="25" y="1078"/>
                </a:cubicBezTo>
                <a:cubicBezTo>
                  <a:pt x="7" y="1006"/>
                  <a:pt x="0" y="841"/>
                  <a:pt x="0" y="841"/>
                </a:cubicBezTo>
                <a:close/>
              </a:path>
            </a:pathLst>
          </a:custGeom>
          <a:gradFill rotWithShape="0">
            <a:gsLst>
              <a:gs pos="0">
                <a:srgbClr val="FF7C80">
                  <a:gamma/>
                  <a:tint val="45490"/>
                  <a:invGamma/>
                </a:srgbClr>
              </a:gs>
              <a:gs pos="100000">
                <a:srgbClr val="FF7C80"/>
              </a:gs>
            </a:gsLst>
            <a:lin ang="0" scaled="1"/>
          </a:gradFill>
          <a:ln w="9525" cap="flat" cmpd="sng">
            <a:noFill/>
            <a:prstDash val="solid"/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97327" name="Arc 15"/>
          <p:cNvSpPr>
            <a:spLocks/>
          </p:cNvSpPr>
          <p:nvPr/>
        </p:nvSpPr>
        <p:spPr bwMode="gray">
          <a:xfrm rot="-1060795">
            <a:off x="5407025" y="3708540"/>
            <a:ext cx="2984500" cy="1346200"/>
          </a:xfrm>
          <a:custGeom>
            <a:avLst/>
            <a:gdLst>
              <a:gd name="G0" fmla="+- 0 0 0"/>
              <a:gd name="G1" fmla="+- 0 0 0"/>
              <a:gd name="G2" fmla="+- 21600 0 0"/>
              <a:gd name="T0" fmla="*/ 20601 w 20601"/>
              <a:gd name="T1" fmla="*/ 6492 h 19523"/>
              <a:gd name="T2" fmla="*/ 9242 w 20601"/>
              <a:gd name="T3" fmla="*/ 19523 h 19523"/>
              <a:gd name="T4" fmla="*/ 0 w 20601"/>
              <a:gd name="T5" fmla="*/ 0 h 195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0601" h="19523" fill="none" extrusionOk="0">
                <a:moveTo>
                  <a:pt x="20601" y="6492"/>
                </a:moveTo>
                <a:cubicBezTo>
                  <a:pt x="18793" y="12227"/>
                  <a:pt x="14677" y="16949"/>
                  <a:pt x="9241" y="19522"/>
                </a:cubicBezTo>
              </a:path>
              <a:path w="20601" h="19523" stroke="0" extrusionOk="0">
                <a:moveTo>
                  <a:pt x="20601" y="6492"/>
                </a:moveTo>
                <a:cubicBezTo>
                  <a:pt x="18793" y="12227"/>
                  <a:pt x="14677" y="16949"/>
                  <a:pt x="9241" y="19522"/>
                </a:cubicBez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rgbClr val="FF7C80">
                  <a:gamma/>
                  <a:tint val="60784"/>
                  <a:invGamma/>
                </a:srgbClr>
              </a:gs>
              <a:gs pos="100000">
                <a:srgbClr val="FF7C80"/>
              </a:gs>
            </a:gsLst>
            <a:lin ang="2700000" scaled="1"/>
          </a:gradFill>
          <a:ln w="12700">
            <a:noFill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97328" name="Freeform 16"/>
          <p:cNvSpPr>
            <a:spLocks/>
          </p:cNvSpPr>
          <p:nvPr/>
        </p:nvSpPr>
        <p:spPr bwMode="gray">
          <a:xfrm>
            <a:off x="5310188" y="4183203"/>
            <a:ext cx="1758950" cy="1236662"/>
          </a:xfrm>
          <a:custGeom>
            <a:avLst/>
            <a:gdLst/>
            <a:ahLst/>
            <a:cxnLst>
              <a:cxn ang="0">
                <a:pos x="1071" y="546"/>
              </a:cxn>
              <a:cxn ang="0">
                <a:pos x="1108" y="779"/>
              </a:cxn>
              <a:cxn ang="0">
                <a:pos x="67" y="168"/>
              </a:cxn>
              <a:cxn ang="0">
                <a:pos x="0" y="0"/>
              </a:cxn>
              <a:cxn ang="0">
                <a:pos x="1071" y="546"/>
              </a:cxn>
            </a:cxnLst>
            <a:rect l="0" t="0" r="r" b="b"/>
            <a:pathLst>
              <a:path w="1108" h="779">
                <a:moveTo>
                  <a:pt x="1071" y="546"/>
                </a:moveTo>
                <a:lnTo>
                  <a:pt x="1108" y="779"/>
                </a:lnTo>
                <a:lnTo>
                  <a:pt x="67" y="168"/>
                </a:lnTo>
                <a:lnTo>
                  <a:pt x="0" y="0"/>
                </a:lnTo>
                <a:lnTo>
                  <a:pt x="1071" y="546"/>
                </a:lnTo>
                <a:close/>
              </a:path>
            </a:pathLst>
          </a:custGeom>
          <a:gradFill rotWithShape="1">
            <a:gsLst>
              <a:gs pos="0">
                <a:srgbClr val="FF7C80">
                  <a:gamma/>
                  <a:shade val="74510"/>
                  <a:invGamma/>
                </a:srgbClr>
              </a:gs>
              <a:gs pos="100000">
                <a:srgbClr val="FF7C80"/>
              </a:gs>
            </a:gsLst>
            <a:lin ang="2700000" scaled="1"/>
          </a:gradFill>
          <a:ln w="9525" cap="flat" cmpd="sng">
            <a:noFill/>
            <a:prstDash val="solid"/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97329" name="Text Box 17"/>
          <p:cNvSpPr txBox="1">
            <a:spLocks noChangeArrowheads="1"/>
          </p:cNvSpPr>
          <p:nvPr/>
        </p:nvSpPr>
        <p:spPr bwMode="gray">
          <a:xfrm>
            <a:off x="6400800" y="4159390"/>
            <a:ext cx="1494320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 smtClean="0">
                <a:solidFill>
                  <a:srgbClr val="FFFF00"/>
                </a:solidFill>
                <a:latin typeface="Verdana" pitchFamily="34" charset="0"/>
              </a:rPr>
              <a:t>Tiếng Việt</a:t>
            </a:r>
            <a:endParaRPr lang="en-US" b="1">
              <a:solidFill>
                <a:srgbClr val="FFFF00"/>
              </a:solidFill>
              <a:latin typeface="Verdana" pitchFamily="34" charset="0"/>
            </a:endParaRPr>
          </a:p>
        </p:txBody>
      </p:sp>
      <p:sp>
        <p:nvSpPr>
          <p:cNvPr id="397330" name="Text Box 18"/>
          <p:cNvSpPr txBox="1">
            <a:spLocks noChangeArrowheads="1"/>
          </p:cNvSpPr>
          <p:nvPr/>
        </p:nvSpPr>
        <p:spPr bwMode="gray">
          <a:xfrm>
            <a:off x="4343400" y="4897359"/>
            <a:ext cx="1371600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b="1" smtClean="0">
                <a:solidFill>
                  <a:srgbClr val="FFFF00"/>
                </a:solidFill>
                <a:latin typeface="Verdana" pitchFamily="34" charset="0"/>
              </a:rPr>
              <a:t>Lịch sử và Địa lí</a:t>
            </a:r>
            <a:endParaRPr lang="en-US" b="1">
              <a:solidFill>
                <a:srgbClr val="FFFF00"/>
              </a:solidFill>
              <a:latin typeface="Verdana" pitchFamily="34" charset="0"/>
            </a:endParaRPr>
          </a:p>
        </p:txBody>
      </p:sp>
      <p:sp>
        <p:nvSpPr>
          <p:cNvPr id="397331" name="Text Box 19"/>
          <p:cNvSpPr txBox="1">
            <a:spLocks noChangeArrowheads="1"/>
          </p:cNvSpPr>
          <p:nvPr/>
        </p:nvSpPr>
        <p:spPr bwMode="gray">
          <a:xfrm>
            <a:off x="2590800" y="4793358"/>
            <a:ext cx="1215397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 smtClean="0">
                <a:solidFill>
                  <a:srgbClr val="FFFF00"/>
                </a:solidFill>
                <a:latin typeface="Verdana" pitchFamily="34" charset="0"/>
              </a:rPr>
              <a:t>Kĩ thuật</a:t>
            </a:r>
            <a:endParaRPr lang="en-US" b="1">
              <a:solidFill>
                <a:srgbClr val="FFFF00"/>
              </a:solidFill>
              <a:latin typeface="Verdana" pitchFamily="34" charset="0"/>
            </a:endParaRPr>
          </a:p>
        </p:txBody>
      </p:sp>
      <p:sp>
        <p:nvSpPr>
          <p:cNvPr id="397332" name="Oval 20"/>
          <p:cNvSpPr>
            <a:spLocks noChangeArrowheads="1"/>
          </p:cNvSpPr>
          <p:nvPr/>
        </p:nvSpPr>
        <p:spPr bwMode="white">
          <a:xfrm rot="-998297">
            <a:off x="3787775" y="3656153"/>
            <a:ext cx="2587625" cy="1090612"/>
          </a:xfrm>
          <a:prstGeom prst="ellipse">
            <a:avLst/>
          </a:prstGeom>
          <a:solidFill>
            <a:srgbClr val="FFFFFF"/>
          </a:solidFill>
          <a:ln w="12700">
            <a:noFill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97333" name="Freeform 21"/>
          <p:cNvSpPr>
            <a:spLocks/>
          </p:cNvSpPr>
          <p:nvPr/>
        </p:nvSpPr>
        <p:spPr bwMode="gray">
          <a:xfrm>
            <a:off x="5486400" y="4578490"/>
            <a:ext cx="1282700" cy="1028700"/>
          </a:xfrm>
          <a:custGeom>
            <a:avLst/>
            <a:gdLst/>
            <a:ahLst/>
            <a:cxnLst>
              <a:cxn ang="0">
                <a:pos x="0" y="24"/>
              </a:cxn>
              <a:cxn ang="0">
                <a:pos x="352" y="448"/>
              </a:cxn>
              <a:cxn ang="0">
                <a:pos x="360" y="648"/>
              </a:cxn>
              <a:cxn ang="0">
                <a:pos x="808" y="424"/>
              </a:cxn>
              <a:cxn ang="0">
                <a:pos x="104" y="0"/>
              </a:cxn>
              <a:cxn ang="0">
                <a:pos x="0" y="24"/>
              </a:cxn>
            </a:cxnLst>
            <a:rect l="0" t="0" r="r" b="b"/>
            <a:pathLst>
              <a:path w="808" h="648">
                <a:moveTo>
                  <a:pt x="0" y="24"/>
                </a:moveTo>
                <a:lnTo>
                  <a:pt x="352" y="448"/>
                </a:lnTo>
                <a:lnTo>
                  <a:pt x="360" y="648"/>
                </a:lnTo>
                <a:lnTo>
                  <a:pt x="808" y="424"/>
                </a:lnTo>
                <a:lnTo>
                  <a:pt x="104" y="0"/>
                </a:lnTo>
                <a:lnTo>
                  <a:pt x="0" y="24"/>
                </a:lnTo>
                <a:close/>
              </a:path>
            </a:pathLst>
          </a:custGeom>
          <a:solidFill>
            <a:srgbClr val="FF99CC">
              <a:alpha val="49001"/>
            </a:srgbClr>
          </a:solidFill>
          <a:ln w="9525" cap="flat" cmpd="sng">
            <a:noFill/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0"/>
            <a:ext cx="4419600" cy="6857999"/>
          </a:xfrm>
          <a:custGeom>
            <a:avLst/>
            <a:gdLst>
              <a:gd name="connsiteX0" fmla="*/ 10391 w 5552210"/>
              <a:gd name="connsiteY0" fmla="*/ 0 h 7602682"/>
              <a:gd name="connsiteX1" fmla="*/ 72736 w 5552210"/>
              <a:gd name="connsiteY1" fmla="*/ 51955 h 7602682"/>
              <a:gd name="connsiteX2" fmla="*/ 3574473 w 5552210"/>
              <a:gd name="connsiteY2" fmla="*/ 2545773 h 7602682"/>
              <a:gd name="connsiteX3" fmla="*/ 4956464 w 5552210"/>
              <a:gd name="connsiteY3" fmla="*/ 6878782 h 7602682"/>
              <a:gd name="connsiteX4" fmla="*/ 0 w 5552210"/>
              <a:gd name="connsiteY4" fmla="*/ 6889173 h 7602682"/>
              <a:gd name="connsiteX0" fmla="*/ 10391 w 5552210"/>
              <a:gd name="connsiteY0" fmla="*/ 0 h 7602682"/>
              <a:gd name="connsiteX1" fmla="*/ 72736 w 5552210"/>
              <a:gd name="connsiteY1" fmla="*/ 51955 h 7602682"/>
              <a:gd name="connsiteX2" fmla="*/ 3574473 w 5552210"/>
              <a:gd name="connsiteY2" fmla="*/ 2545773 h 7602682"/>
              <a:gd name="connsiteX3" fmla="*/ 4956464 w 5552210"/>
              <a:gd name="connsiteY3" fmla="*/ 6878782 h 7602682"/>
              <a:gd name="connsiteX4" fmla="*/ 0 w 5552210"/>
              <a:gd name="connsiteY4" fmla="*/ 6889173 h 7602682"/>
              <a:gd name="connsiteX0" fmla="*/ 10391 w 5552210"/>
              <a:gd name="connsiteY0" fmla="*/ 0 h 7602682"/>
              <a:gd name="connsiteX1" fmla="*/ 72736 w 5552210"/>
              <a:gd name="connsiteY1" fmla="*/ 51955 h 7602682"/>
              <a:gd name="connsiteX2" fmla="*/ 3574473 w 5552210"/>
              <a:gd name="connsiteY2" fmla="*/ 2545773 h 7602682"/>
              <a:gd name="connsiteX3" fmla="*/ 4956464 w 5552210"/>
              <a:gd name="connsiteY3" fmla="*/ 6878782 h 7602682"/>
              <a:gd name="connsiteX4" fmla="*/ 0 w 5552210"/>
              <a:gd name="connsiteY4" fmla="*/ 6889173 h 7602682"/>
              <a:gd name="connsiteX0" fmla="*/ 10391 w 5552210"/>
              <a:gd name="connsiteY0" fmla="*/ 0 h 7602682"/>
              <a:gd name="connsiteX1" fmla="*/ 72736 w 5552210"/>
              <a:gd name="connsiteY1" fmla="*/ 51955 h 7602682"/>
              <a:gd name="connsiteX2" fmla="*/ 3574473 w 5552210"/>
              <a:gd name="connsiteY2" fmla="*/ 2545773 h 7602682"/>
              <a:gd name="connsiteX3" fmla="*/ 4956464 w 5552210"/>
              <a:gd name="connsiteY3" fmla="*/ 6878782 h 7602682"/>
              <a:gd name="connsiteX4" fmla="*/ 0 w 5552210"/>
              <a:gd name="connsiteY4" fmla="*/ 6889173 h 7602682"/>
              <a:gd name="connsiteX5" fmla="*/ 10391 w 5552210"/>
              <a:gd name="connsiteY5" fmla="*/ 0 h 7602682"/>
              <a:gd name="connsiteX0" fmla="*/ 10391 w 5552210"/>
              <a:gd name="connsiteY0" fmla="*/ 0 h 6889173"/>
              <a:gd name="connsiteX1" fmla="*/ 72736 w 5552210"/>
              <a:gd name="connsiteY1" fmla="*/ 51955 h 6889173"/>
              <a:gd name="connsiteX2" fmla="*/ 3574473 w 5552210"/>
              <a:gd name="connsiteY2" fmla="*/ 2545773 h 6889173"/>
              <a:gd name="connsiteX3" fmla="*/ 4956464 w 5552210"/>
              <a:gd name="connsiteY3" fmla="*/ 6878782 h 6889173"/>
              <a:gd name="connsiteX4" fmla="*/ 0 w 5552210"/>
              <a:gd name="connsiteY4" fmla="*/ 6889173 h 6889173"/>
              <a:gd name="connsiteX5" fmla="*/ 10391 w 5552210"/>
              <a:gd name="connsiteY5" fmla="*/ 0 h 6889173"/>
              <a:gd name="connsiteX0" fmla="*/ 10391 w 4968587"/>
              <a:gd name="connsiteY0" fmla="*/ 0 h 6889173"/>
              <a:gd name="connsiteX1" fmla="*/ 72736 w 4968587"/>
              <a:gd name="connsiteY1" fmla="*/ 51955 h 6889173"/>
              <a:gd name="connsiteX2" fmla="*/ 4956464 w 4968587"/>
              <a:gd name="connsiteY2" fmla="*/ 6878782 h 6889173"/>
              <a:gd name="connsiteX3" fmla="*/ 0 w 4968587"/>
              <a:gd name="connsiteY3" fmla="*/ 6889173 h 6889173"/>
              <a:gd name="connsiteX4" fmla="*/ 10391 w 4968587"/>
              <a:gd name="connsiteY4" fmla="*/ 0 h 6889173"/>
              <a:gd name="connsiteX0" fmla="*/ 10391 w 4956464"/>
              <a:gd name="connsiteY0" fmla="*/ 0 h 6889173"/>
              <a:gd name="connsiteX1" fmla="*/ 4956464 w 4956464"/>
              <a:gd name="connsiteY1" fmla="*/ 6878782 h 6889173"/>
              <a:gd name="connsiteX2" fmla="*/ 0 w 4956464"/>
              <a:gd name="connsiteY2" fmla="*/ 6889173 h 6889173"/>
              <a:gd name="connsiteX3" fmla="*/ 10391 w 4956464"/>
              <a:gd name="connsiteY3" fmla="*/ 0 h 6889173"/>
              <a:gd name="connsiteX0" fmla="*/ 10391 w 4956464"/>
              <a:gd name="connsiteY0" fmla="*/ 0 h 6889173"/>
              <a:gd name="connsiteX1" fmla="*/ 4956464 w 4956464"/>
              <a:gd name="connsiteY1" fmla="*/ 6878782 h 6889173"/>
              <a:gd name="connsiteX2" fmla="*/ 0 w 4956464"/>
              <a:gd name="connsiteY2" fmla="*/ 6889173 h 6889173"/>
              <a:gd name="connsiteX3" fmla="*/ 10391 w 4956464"/>
              <a:gd name="connsiteY3" fmla="*/ 0 h 6889173"/>
              <a:gd name="connsiteX0" fmla="*/ 10391 w 4956464"/>
              <a:gd name="connsiteY0" fmla="*/ 0 h 6889173"/>
              <a:gd name="connsiteX1" fmla="*/ 4956464 w 4956464"/>
              <a:gd name="connsiteY1" fmla="*/ 6878782 h 6889173"/>
              <a:gd name="connsiteX2" fmla="*/ 0 w 4956464"/>
              <a:gd name="connsiteY2" fmla="*/ 6889173 h 6889173"/>
              <a:gd name="connsiteX3" fmla="*/ 10391 w 4956464"/>
              <a:gd name="connsiteY3" fmla="*/ 0 h 6889173"/>
              <a:gd name="connsiteX0" fmla="*/ 10391 w 4956464"/>
              <a:gd name="connsiteY0" fmla="*/ 0 h 6889173"/>
              <a:gd name="connsiteX1" fmla="*/ 4956464 w 4956464"/>
              <a:gd name="connsiteY1" fmla="*/ 6878782 h 6889173"/>
              <a:gd name="connsiteX2" fmla="*/ 0 w 4956464"/>
              <a:gd name="connsiteY2" fmla="*/ 6889173 h 6889173"/>
              <a:gd name="connsiteX3" fmla="*/ 10391 w 4956464"/>
              <a:gd name="connsiteY3" fmla="*/ 0 h 6889173"/>
              <a:gd name="connsiteX0" fmla="*/ 10391 w 4956464"/>
              <a:gd name="connsiteY0" fmla="*/ 0 h 6889173"/>
              <a:gd name="connsiteX1" fmla="*/ 4956464 w 4956464"/>
              <a:gd name="connsiteY1" fmla="*/ 6878782 h 6889173"/>
              <a:gd name="connsiteX2" fmla="*/ 0 w 4956464"/>
              <a:gd name="connsiteY2" fmla="*/ 6889173 h 6889173"/>
              <a:gd name="connsiteX3" fmla="*/ 10391 w 4956464"/>
              <a:gd name="connsiteY3" fmla="*/ 0 h 6889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56464" h="6889173">
                <a:moveTo>
                  <a:pt x="10391" y="0"/>
                </a:moveTo>
                <a:cubicBezTo>
                  <a:pt x="3352800" y="1236518"/>
                  <a:pt x="4426528" y="4305300"/>
                  <a:pt x="4956464" y="6878782"/>
                </a:cubicBezTo>
                <a:lnTo>
                  <a:pt x="0" y="6889173"/>
                </a:lnTo>
                <a:cubicBezTo>
                  <a:pt x="3464" y="4592782"/>
                  <a:pt x="6927" y="2296391"/>
                  <a:pt x="1039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pic>
        <p:nvPicPr>
          <p:cNvPr id="3" name="Picture 2" descr="10738245_daisycop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14400" y="76200"/>
            <a:ext cx="1258414" cy="1777760"/>
          </a:xfrm>
          <a:prstGeom prst="ellipse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  <a:effectLst>
            <a:outerShdw blurRad="127000" dist="127000" dir="8460000" algn="ctr">
              <a:srgbClr val="000000">
                <a:alpha val="23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5" name="Picture 4" descr="10738245_daisycopy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051829" y="1488560"/>
            <a:ext cx="1260822" cy="1777760"/>
          </a:xfrm>
          <a:prstGeom prst="ellipse">
            <a:avLst/>
          </a:prstGeom>
          <a:ln>
            <a:noFill/>
          </a:ln>
          <a:effectLst>
            <a:outerShdw blurRad="127000" dist="127000" dir="8460000" algn="ctr">
              <a:srgbClr val="000000">
                <a:alpha val="23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6" name="Picture 5" descr="10738245_daisycopy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849276" y="3048000"/>
            <a:ext cx="1265524" cy="1777762"/>
          </a:xfrm>
          <a:prstGeom prst="ellipse">
            <a:avLst/>
          </a:prstGeom>
          <a:ln>
            <a:noFill/>
          </a:ln>
          <a:effectLst>
            <a:outerShdw blurRad="127000" dist="127000" dir="8460000" algn="ctr">
              <a:srgbClr val="000000">
                <a:alpha val="23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8" name="TextBox 7"/>
          <p:cNvSpPr txBox="1"/>
          <p:nvPr/>
        </p:nvSpPr>
        <p:spPr>
          <a:xfrm flipH="1">
            <a:off x="2286000" y="457200"/>
            <a:ext cx="6324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orbel" pitchFamily="34" charset="0"/>
              </a:rPr>
              <a:t>Các</a:t>
            </a:r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rbel" pitchFamily="34" charset="0"/>
              </a:rPr>
              <a:t> </a:t>
            </a:r>
            <a:r>
              <a:rPr lang="en-US" sz="2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orbel" pitchFamily="34" charset="0"/>
              </a:rPr>
              <a:t>bài</a:t>
            </a:r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rbel" pitchFamily="34" charset="0"/>
              </a:rPr>
              <a:t> </a:t>
            </a:r>
            <a:r>
              <a:rPr lang="en-US" sz="2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orbel" pitchFamily="34" charset="0"/>
              </a:rPr>
              <a:t>hát</a:t>
            </a:r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rbel" pitchFamily="34" charset="0"/>
              </a:rPr>
              <a:t> </a:t>
            </a:r>
            <a:r>
              <a:rPr lang="en-US" sz="2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orbel" pitchFamily="34" charset="0"/>
              </a:rPr>
              <a:t>dành</a:t>
            </a:r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rbel" pitchFamily="34" charset="0"/>
              </a:rPr>
              <a:t> </a:t>
            </a:r>
            <a:r>
              <a:rPr lang="en-US" sz="2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orbel" pitchFamily="34" charset="0"/>
              </a:rPr>
              <a:t>cho</a:t>
            </a:r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rbel" pitchFamily="34" charset="0"/>
              </a:rPr>
              <a:t> </a:t>
            </a:r>
            <a:r>
              <a:rPr lang="en-US" sz="2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orbel" pitchFamily="34" charset="0"/>
              </a:rPr>
              <a:t>địa</a:t>
            </a:r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rbel" pitchFamily="34" charset="0"/>
              </a:rPr>
              <a:t> </a:t>
            </a:r>
            <a:r>
              <a:rPr lang="en-US" sz="2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orbel" pitchFamily="34" charset="0"/>
              </a:rPr>
              <a:t>phương</a:t>
            </a:r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rbel" pitchFamily="34" charset="0"/>
              </a:rPr>
              <a:t>, </a:t>
            </a:r>
            <a:r>
              <a:rPr lang="en-US" sz="2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orbel" pitchFamily="34" charset="0"/>
              </a:rPr>
              <a:t>Sử</a:t>
            </a:r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rbel" pitchFamily="34" charset="0"/>
              </a:rPr>
              <a:t> ca, </a:t>
            </a:r>
            <a:r>
              <a:rPr lang="en-US" sz="2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orbel" pitchFamily="34" charset="0"/>
              </a:rPr>
              <a:t>Lễ</a:t>
            </a:r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rbel" pitchFamily="34" charset="0"/>
              </a:rPr>
              <a:t> </a:t>
            </a:r>
            <a:r>
              <a:rPr lang="en-US" sz="2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orbel" pitchFamily="34" charset="0"/>
              </a:rPr>
              <a:t>hội</a:t>
            </a:r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rbel" pitchFamily="34" charset="0"/>
              </a:rPr>
              <a:t> </a:t>
            </a:r>
            <a:r>
              <a:rPr lang="en-US" sz="2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orbel" pitchFamily="34" charset="0"/>
              </a:rPr>
              <a:t>văn</a:t>
            </a:r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rbel" pitchFamily="34" charset="0"/>
              </a:rPr>
              <a:t> </a:t>
            </a:r>
            <a:r>
              <a:rPr lang="en-US" sz="2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orbel" pitchFamily="34" charset="0"/>
              </a:rPr>
              <a:t>hoá</a:t>
            </a:r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rbel" pitchFamily="34" charset="0"/>
              </a:rPr>
              <a:t> ….</a:t>
            </a:r>
            <a:endParaRPr lang="en-US" sz="2200" dirty="0">
              <a:solidFill>
                <a:schemeClr val="tx1">
                  <a:lumMod val="95000"/>
                  <a:lumOff val="5000"/>
                </a:schemeClr>
              </a:solidFill>
              <a:latin typeface="Corbe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 flipH="1">
            <a:off x="3398518" y="1711404"/>
            <a:ext cx="559308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orbel" pitchFamily="34" charset="0"/>
              </a:rPr>
              <a:t>Chủ</a:t>
            </a:r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rbel" pitchFamily="34" charset="0"/>
              </a:rPr>
              <a:t> </a:t>
            </a:r>
            <a:r>
              <a:rPr lang="en-US" sz="2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orbel" pitchFamily="34" charset="0"/>
              </a:rPr>
              <a:t>điểm</a:t>
            </a:r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rbel" pitchFamily="34" charset="0"/>
              </a:rPr>
              <a:t> “</a:t>
            </a:r>
            <a:r>
              <a:rPr lang="en-US" sz="2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orbel" pitchFamily="34" charset="0"/>
              </a:rPr>
              <a:t>Quê</a:t>
            </a:r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rbel" pitchFamily="34" charset="0"/>
              </a:rPr>
              <a:t> </a:t>
            </a:r>
            <a:r>
              <a:rPr lang="en-US" sz="2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orbel" pitchFamily="34" charset="0"/>
              </a:rPr>
              <a:t>hương</a:t>
            </a:r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rbel" pitchFamily="34" charset="0"/>
              </a:rPr>
              <a:t>, </a:t>
            </a:r>
            <a:r>
              <a:rPr lang="en-US" sz="2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orbel" pitchFamily="34" charset="0"/>
              </a:rPr>
              <a:t>Bắc</a:t>
            </a:r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rbel" pitchFamily="34" charset="0"/>
              </a:rPr>
              <a:t> </a:t>
            </a:r>
            <a:r>
              <a:rPr lang="en-US" sz="2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orbel" pitchFamily="34" charset="0"/>
              </a:rPr>
              <a:t>Trung</a:t>
            </a:r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rbel" pitchFamily="34" charset="0"/>
              </a:rPr>
              <a:t> Nam, </a:t>
            </a:r>
            <a:r>
              <a:rPr lang="en-US" sz="2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orbel" pitchFamily="34" charset="0"/>
              </a:rPr>
              <a:t>Thành</a:t>
            </a:r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rbel" pitchFamily="34" charset="0"/>
              </a:rPr>
              <a:t> </a:t>
            </a:r>
            <a:r>
              <a:rPr lang="en-US" sz="2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orbel" pitchFamily="34" charset="0"/>
              </a:rPr>
              <a:t>thị</a:t>
            </a:r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rbel" pitchFamily="34" charset="0"/>
              </a:rPr>
              <a:t> </a:t>
            </a:r>
            <a:r>
              <a:rPr lang="en-US" sz="2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orbel" pitchFamily="34" charset="0"/>
              </a:rPr>
              <a:t>và</a:t>
            </a:r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rbel" pitchFamily="34" charset="0"/>
              </a:rPr>
              <a:t> </a:t>
            </a:r>
            <a:r>
              <a:rPr lang="en-US" sz="2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orbel" pitchFamily="34" charset="0"/>
              </a:rPr>
              <a:t>nông</a:t>
            </a:r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rbel" pitchFamily="34" charset="0"/>
              </a:rPr>
              <a:t> </a:t>
            </a:r>
            <a:r>
              <a:rPr lang="en-US" sz="2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orbel" pitchFamily="34" charset="0"/>
              </a:rPr>
              <a:t>thôn</a:t>
            </a:r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rbel" pitchFamily="34" charset="0"/>
              </a:rPr>
              <a:t>” </a:t>
            </a:r>
            <a:r>
              <a:rPr lang="en-US" sz="2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orbel" pitchFamily="34" charset="0"/>
              </a:rPr>
              <a:t>gắn</a:t>
            </a:r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rbel" pitchFamily="34" charset="0"/>
              </a:rPr>
              <a:t> </a:t>
            </a:r>
            <a:r>
              <a:rPr lang="en-US" sz="2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orbel" pitchFamily="34" charset="0"/>
              </a:rPr>
              <a:t>với</a:t>
            </a:r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rbel" pitchFamily="34" charset="0"/>
              </a:rPr>
              <a:t> Di </a:t>
            </a:r>
            <a:r>
              <a:rPr lang="en-US" sz="2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orbel" pitchFamily="34" charset="0"/>
              </a:rPr>
              <a:t>tích</a:t>
            </a:r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rbel" pitchFamily="34" charset="0"/>
              </a:rPr>
              <a:t> </a:t>
            </a:r>
            <a:r>
              <a:rPr lang="en-US" sz="2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orbel" pitchFamily="34" charset="0"/>
              </a:rPr>
              <a:t>lịch</a:t>
            </a:r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rbel" pitchFamily="34" charset="0"/>
              </a:rPr>
              <a:t> </a:t>
            </a:r>
            <a:r>
              <a:rPr lang="en-US" sz="2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orbel" pitchFamily="34" charset="0"/>
              </a:rPr>
              <a:t>sử</a:t>
            </a:r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rbel" pitchFamily="34" charset="0"/>
              </a:rPr>
              <a:t> - </a:t>
            </a:r>
            <a:r>
              <a:rPr lang="en-US" sz="2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orbel" pitchFamily="34" charset="0"/>
              </a:rPr>
              <a:t>văn</a:t>
            </a:r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rbel" pitchFamily="34" charset="0"/>
              </a:rPr>
              <a:t> </a:t>
            </a:r>
            <a:r>
              <a:rPr lang="en-US" sz="2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orbel" pitchFamily="34" charset="0"/>
              </a:rPr>
              <a:t>hoá</a:t>
            </a:r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rbel" pitchFamily="34" charset="0"/>
              </a:rPr>
              <a:t>/ </a:t>
            </a:r>
            <a:r>
              <a:rPr lang="en-US" sz="2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orbel" pitchFamily="34" charset="0"/>
              </a:rPr>
              <a:t>Lễ</a:t>
            </a:r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rbel" pitchFamily="34" charset="0"/>
              </a:rPr>
              <a:t> </a:t>
            </a:r>
            <a:r>
              <a:rPr lang="en-US" sz="2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orbel" pitchFamily="34" charset="0"/>
              </a:rPr>
              <a:t>hội</a:t>
            </a:r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rbel" pitchFamily="34" charset="0"/>
              </a:rPr>
              <a:t>/ </a:t>
            </a:r>
            <a:r>
              <a:rPr lang="en-US" sz="2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orbel" pitchFamily="34" charset="0"/>
              </a:rPr>
              <a:t>Ẩm</a:t>
            </a:r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rbel" pitchFamily="34" charset="0"/>
              </a:rPr>
              <a:t> </a:t>
            </a:r>
            <a:r>
              <a:rPr lang="en-US" sz="2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orbel" pitchFamily="34" charset="0"/>
              </a:rPr>
              <a:t>thực</a:t>
            </a:r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rbel" pitchFamily="34" charset="0"/>
              </a:rPr>
              <a:t>/ Du </a:t>
            </a:r>
            <a:r>
              <a:rPr lang="en-US" sz="2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orbel" pitchFamily="34" charset="0"/>
              </a:rPr>
              <a:t>lịch</a:t>
            </a:r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rbel" pitchFamily="34" charset="0"/>
              </a:rPr>
              <a:t>….</a:t>
            </a:r>
            <a:r>
              <a:rPr lang="en-US" sz="2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orbel" pitchFamily="34" charset="0"/>
              </a:rPr>
              <a:t>Các</a:t>
            </a:r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rbel" pitchFamily="34" charset="0"/>
              </a:rPr>
              <a:t> </a:t>
            </a:r>
            <a:r>
              <a:rPr lang="en-US" sz="2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orbel" pitchFamily="34" charset="0"/>
              </a:rPr>
              <a:t>bài</a:t>
            </a:r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rbel" pitchFamily="34" charset="0"/>
              </a:rPr>
              <a:t> </a:t>
            </a:r>
            <a:r>
              <a:rPr lang="en-US" sz="2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orbel" pitchFamily="34" charset="0"/>
              </a:rPr>
              <a:t>làm</a:t>
            </a:r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rbel" pitchFamily="34" charset="0"/>
              </a:rPr>
              <a:t> </a:t>
            </a:r>
            <a:r>
              <a:rPr lang="en-US" sz="2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orbel" pitchFamily="34" charset="0"/>
              </a:rPr>
              <a:t>văn</a:t>
            </a:r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rbel" pitchFamily="34" charset="0"/>
              </a:rPr>
              <a:t> </a:t>
            </a:r>
            <a:r>
              <a:rPr lang="en-US" sz="2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orbel" pitchFamily="34" charset="0"/>
              </a:rPr>
              <a:t>kể</a:t>
            </a:r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rbel" pitchFamily="34" charset="0"/>
              </a:rPr>
              <a:t> </a:t>
            </a:r>
            <a:r>
              <a:rPr lang="en-US" sz="2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orbel" pitchFamily="34" charset="0"/>
              </a:rPr>
              <a:t>về</a:t>
            </a:r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rbel" pitchFamily="34" charset="0"/>
              </a:rPr>
              <a:t> </a:t>
            </a:r>
            <a:r>
              <a:rPr lang="en-US" sz="2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orbel" pitchFamily="34" charset="0"/>
              </a:rPr>
              <a:t>lễ</a:t>
            </a:r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rbel" pitchFamily="34" charset="0"/>
              </a:rPr>
              <a:t> </a:t>
            </a:r>
            <a:r>
              <a:rPr lang="en-US" sz="2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orbel" pitchFamily="34" charset="0"/>
              </a:rPr>
              <a:t>hội</a:t>
            </a:r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rbel" pitchFamily="34" charset="0"/>
              </a:rPr>
              <a:t>….</a:t>
            </a:r>
            <a:r>
              <a:rPr lang="en-US" sz="2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orbel" pitchFamily="34" charset="0"/>
              </a:rPr>
              <a:t>liên</a:t>
            </a:r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rbel" pitchFamily="34" charset="0"/>
              </a:rPr>
              <a:t> </a:t>
            </a:r>
            <a:r>
              <a:rPr lang="en-US" sz="2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orbel" pitchFamily="34" charset="0"/>
              </a:rPr>
              <a:t>quan</a:t>
            </a:r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rbel" pitchFamily="34" charset="0"/>
              </a:rPr>
              <a:t> </a:t>
            </a:r>
            <a:r>
              <a:rPr lang="en-US" sz="2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orbel" pitchFamily="34" charset="0"/>
              </a:rPr>
              <a:t>đến</a:t>
            </a:r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rbel" pitchFamily="34" charset="0"/>
              </a:rPr>
              <a:t> </a:t>
            </a:r>
            <a:r>
              <a:rPr lang="en-US" sz="2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orbel" pitchFamily="34" charset="0"/>
              </a:rPr>
              <a:t>địa</a:t>
            </a:r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rbel" pitchFamily="34" charset="0"/>
              </a:rPr>
              <a:t> </a:t>
            </a:r>
            <a:r>
              <a:rPr lang="en-US" sz="2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orbel" pitchFamily="34" charset="0"/>
              </a:rPr>
              <a:t>phương</a:t>
            </a:r>
            <a:endParaRPr lang="en-US" sz="2200" dirty="0">
              <a:solidFill>
                <a:schemeClr val="tx1">
                  <a:lumMod val="95000"/>
                  <a:lumOff val="5000"/>
                </a:schemeClr>
              </a:solidFill>
              <a:latin typeface="Corbe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 flipH="1">
            <a:off x="4160519" y="3497759"/>
            <a:ext cx="505968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orbel" pitchFamily="34" charset="0"/>
              </a:rPr>
              <a:t>Bài</a:t>
            </a:r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rbel" pitchFamily="34" charset="0"/>
              </a:rPr>
              <a:t> 27-28: </a:t>
            </a:r>
            <a:r>
              <a:rPr lang="en-US" sz="2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orbel" pitchFamily="34" charset="0"/>
              </a:rPr>
              <a:t>Tỉnh</a:t>
            </a:r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rbel" pitchFamily="34" charset="0"/>
              </a:rPr>
              <a:t> (</a:t>
            </a:r>
            <a:r>
              <a:rPr lang="en-US" sz="2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orbel" pitchFamily="34" charset="0"/>
              </a:rPr>
              <a:t>thành</a:t>
            </a:r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rbel" pitchFamily="34" charset="0"/>
              </a:rPr>
              <a:t> </a:t>
            </a:r>
            <a:r>
              <a:rPr lang="en-US" sz="2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orbel" pitchFamily="34" charset="0"/>
              </a:rPr>
              <a:t>phố</a:t>
            </a:r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rbel" pitchFamily="34" charset="0"/>
              </a:rPr>
              <a:t>) </a:t>
            </a:r>
            <a:r>
              <a:rPr lang="en-US" sz="2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orbel" pitchFamily="34" charset="0"/>
              </a:rPr>
              <a:t>nơi</a:t>
            </a:r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rbel" pitchFamily="34" charset="0"/>
              </a:rPr>
              <a:t> </a:t>
            </a:r>
            <a:r>
              <a:rPr lang="en-US" sz="2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orbel" pitchFamily="34" charset="0"/>
              </a:rPr>
              <a:t>bạn</a:t>
            </a:r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rbel" pitchFamily="34" charset="0"/>
              </a:rPr>
              <a:t> </a:t>
            </a:r>
            <a:r>
              <a:rPr lang="en-US" sz="2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orbel" pitchFamily="34" charset="0"/>
              </a:rPr>
              <a:t>đang</a:t>
            </a:r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rbel" pitchFamily="34" charset="0"/>
              </a:rPr>
              <a:t> </a:t>
            </a:r>
            <a:r>
              <a:rPr lang="en-US" sz="2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orbel" pitchFamily="34" charset="0"/>
              </a:rPr>
              <a:t>sống</a:t>
            </a:r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rbel" pitchFamily="34" charset="0"/>
              </a:rPr>
              <a:t> </a:t>
            </a:r>
            <a:r>
              <a:rPr lang="en-US" sz="2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orbel" pitchFamily="34" charset="0"/>
              </a:rPr>
              <a:t>gắn</a:t>
            </a:r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rbel" pitchFamily="34" charset="0"/>
              </a:rPr>
              <a:t> </a:t>
            </a:r>
            <a:r>
              <a:rPr lang="en-US" sz="2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orbel" pitchFamily="34" charset="0"/>
              </a:rPr>
              <a:t>với</a:t>
            </a:r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rbel" pitchFamily="34" charset="0"/>
              </a:rPr>
              <a:t> </a:t>
            </a:r>
            <a:r>
              <a:rPr lang="en-US" sz="2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orbel" pitchFamily="34" charset="0"/>
              </a:rPr>
              <a:t>việc</a:t>
            </a:r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rbel" pitchFamily="34" charset="0"/>
              </a:rPr>
              <a:t> </a:t>
            </a:r>
            <a:r>
              <a:rPr lang="en-US" sz="2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orbel" pitchFamily="34" charset="0"/>
              </a:rPr>
              <a:t>khái</a:t>
            </a:r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rbel" pitchFamily="34" charset="0"/>
              </a:rPr>
              <a:t> </a:t>
            </a:r>
            <a:r>
              <a:rPr lang="en-US" sz="2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orbel" pitchFamily="34" charset="0"/>
              </a:rPr>
              <a:t>quát</a:t>
            </a:r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rbel" pitchFamily="34" charset="0"/>
              </a:rPr>
              <a:t> </a:t>
            </a:r>
            <a:r>
              <a:rPr lang="en-US" sz="2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orbel" pitchFamily="34" charset="0"/>
              </a:rPr>
              <a:t>về</a:t>
            </a:r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rbel" pitchFamily="34" charset="0"/>
              </a:rPr>
              <a:t> </a:t>
            </a:r>
            <a:r>
              <a:rPr lang="en-US" sz="2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orbel" pitchFamily="34" charset="0"/>
              </a:rPr>
              <a:t>Thành</a:t>
            </a:r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rbel" pitchFamily="34" charset="0"/>
              </a:rPr>
              <a:t> </a:t>
            </a:r>
            <a:r>
              <a:rPr lang="en-US" sz="2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orbel" pitchFamily="34" charset="0"/>
              </a:rPr>
              <a:t>phố</a:t>
            </a:r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rbel" pitchFamily="34" charset="0"/>
              </a:rPr>
              <a:t> </a:t>
            </a:r>
            <a:r>
              <a:rPr lang="en-US" sz="2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orbel" pitchFamily="34" charset="0"/>
              </a:rPr>
              <a:t>Hồ</a:t>
            </a:r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rbel" pitchFamily="34" charset="0"/>
              </a:rPr>
              <a:t> </a:t>
            </a:r>
            <a:r>
              <a:rPr lang="en-US" sz="2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orbel" pitchFamily="34" charset="0"/>
              </a:rPr>
              <a:t>Chí</a:t>
            </a:r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rbel" pitchFamily="34" charset="0"/>
              </a:rPr>
              <a:t> Minh.</a:t>
            </a:r>
            <a:endParaRPr lang="en-US" sz="2200" dirty="0">
              <a:solidFill>
                <a:schemeClr val="tx1">
                  <a:lumMod val="95000"/>
                  <a:lumOff val="5000"/>
                </a:schemeClr>
              </a:solidFill>
              <a:latin typeface="Corbel" pitchFamily="34" charset="0"/>
            </a:endParaRPr>
          </a:p>
        </p:txBody>
      </p:sp>
      <p:pic>
        <p:nvPicPr>
          <p:cNvPr id="11" name="Picture 10" descr="10738245_daisycopy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402106" y="4851640"/>
            <a:ext cx="1246094" cy="1777760"/>
          </a:xfrm>
          <a:prstGeom prst="ellipse">
            <a:avLst/>
          </a:prstGeom>
          <a:ln>
            <a:noFill/>
          </a:ln>
          <a:effectLst>
            <a:outerShdw blurRad="127000" dist="127000" dir="8460000" algn="ctr">
              <a:srgbClr val="000000">
                <a:alpha val="23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/>
          </a:sp3d>
        </p:spPr>
      </p:pic>
      <p:sp>
        <p:nvSpPr>
          <p:cNvPr id="12" name="TextBox 11"/>
          <p:cNvSpPr txBox="1"/>
          <p:nvPr/>
        </p:nvSpPr>
        <p:spPr>
          <a:xfrm flipH="1">
            <a:off x="4617719" y="5029200"/>
            <a:ext cx="452628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orbel" pitchFamily="34" charset="0"/>
              </a:rPr>
              <a:t>Phần</a:t>
            </a:r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rbel" pitchFamily="34" charset="0"/>
              </a:rPr>
              <a:t> </a:t>
            </a:r>
            <a:r>
              <a:rPr lang="en-US" sz="2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orbel" pitchFamily="34" charset="0"/>
              </a:rPr>
              <a:t>nấu</a:t>
            </a:r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rbel" pitchFamily="34" charset="0"/>
              </a:rPr>
              <a:t> </a:t>
            </a:r>
            <a:r>
              <a:rPr lang="en-US" sz="2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orbel" pitchFamily="34" charset="0"/>
              </a:rPr>
              <a:t>ăn</a:t>
            </a:r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rbel" pitchFamily="34" charset="0"/>
              </a:rPr>
              <a:t> </a:t>
            </a:r>
            <a:r>
              <a:rPr lang="en-US" sz="2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orbel" pitchFamily="34" charset="0"/>
              </a:rPr>
              <a:t>gắn</a:t>
            </a:r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rbel" pitchFamily="34" charset="0"/>
              </a:rPr>
              <a:t> </a:t>
            </a:r>
            <a:r>
              <a:rPr lang="en-US" sz="2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orbel" pitchFamily="34" charset="0"/>
              </a:rPr>
              <a:t>với</a:t>
            </a:r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rbel" pitchFamily="34" charset="0"/>
              </a:rPr>
              <a:t> </a:t>
            </a:r>
            <a:r>
              <a:rPr lang="en-US" sz="2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orbel" pitchFamily="34" charset="0"/>
              </a:rPr>
              <a:t>phần</a:t>
            </a:r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rbel" pitchFamily="34" charset="0"/>
              </a:rPr>
              <a:t> </a:t>
            </a:r>
            <a:r>
              <a:rPr lang="en-US" sz="2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orbel" pitchFamily="34" charset="0"/>
              </a:rPr>
              <a:t>ẩm</a:t>
            </a:r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rbel" pitchFamily="34" charset="0"/>
              </a:rPr>
              <a:t> </a:t>
            </a:r>
            <a:r>
              <a:rPr lang="en-US" sz="2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orbel" pitchFamily="34" charset="0"/>
              </a:rPr>
              <a:t>thực</a:t>
            </a:r>
            <a:endParaRPr lang="en-US" sz="2200" dirty="0" smtClean="0">
              <a:solidFill>
                <a:schemeClr val="tx1">
                  <a:lumMod val="95000"/>
                  <a:lumOff val="5000"/>
                </a:schemeClr>
              </a:solidFill>
              <a:latin typeface="Corbel" pitchFamily="34" charset="0"/>
            </a:endParaRPr>
          </a:p>
          <a:p>
            <a:endParaRPr lang="en-US" sz="2200" dirty="0" smtClean="0">
              <a:solidFill>
                <a:schemeClr val="tx1">
                  <a:lumMod val="95000"/>
                  <a:lumOff val="5000"/>
                </a:schemeClr>
              </a:solidFill>
              <a:latin typeface="Corbel" pitchFamily="34" charset="0"/>
            </a:endParaRPr>
          </a:p>
          <a:p>
            <a:r>
              <a:rPr lang="en-US" sz="2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orbel" pitchFamily="34" charset="0"/>
              </a:rPr>
              <a:t>Đạo</a:t>
            </a:r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rbel" pitchFamily="34" charset="0"/>
              </a:rPr>
              <a:t> </a:t>
            </a:r>
            <a:r>
              <a:rPr lang="en-US" sz="2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orbel" pitchFamily="34" charset="0"/>
              </a:rPr>
              <a:t>đức</a:t>
            </a:r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rbel" pitchFamily="34" charset="0"/>
              </a:rPr>
              <a:t>:  </a:t>
            </a:r>
            <a:r>
              <a:rPr lang="en-US" sz="2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orbel" pitchFamily="34" charset="0"/>
              </a:rPr>
              <a:t>Chăm</a:t>
            </a:r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rbel" pitchFamily="34" charset="0"/>
              </a:rPr>
              <a:t> </a:t>
            </a:r>
            <a:r>
              <a:rPr lang="en-US" sz="2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orbel" pitchFamily="34" charset="0"/>
              </a:rPr>
              <a:t>sóc</a:t>
            </a:r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rbel" pitchFamily="34" charset="0"/>
              </a:rPr>
              <a:t> </a:t>
            </a:r>
            <a:r>
              <a:rPr lang="en-US" sz="2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orbel" pitchFamily="34" charset="0"/>
              </a:rPr>
              <a:t>di</a:t>
            </a:r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rbel" pitchFamily="34" charset="0"/>
              </a:rPr>
              <a:t> </a:t>
            </a:r>
            <a:r>
              <a:rPr lang="en-US" sz="2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orbel" pitchFamily="34" charset="0"/>
              </a:rPr>
              <a:t>tích</a:t>
            </a:r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rbel" pitchFamily="34" charset="0"/>
              </a:rPr>
              <a:t> </a:t>
            </a:r>
            <a:r>
              <a:rPr lang="en-US" sz="2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orbel" pitchFamily="34" charset="0"/>
              </a:rPr>
              <a:t>lịch</a:t>
            </a:r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rbel" pitchFamily="34" charset="0"/>
              </a:rPr>
              <a:t> </a:t>
            </a:r>
            <a:r>
              <a:rPr lang="en-US" sz="2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orbel" pitchFamily="34" charset="0"/>
              </a:rPr>
              <a:t>sử</a:t>
            </a:r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rbel" pitchFamily="34" charset="0"/>
              </a:rPr>
              <a:t>, </a:t>
            </a:r>
            <a:r>
              <a:rPr lang="en-US" sz="2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orbel" pitchFamily="34" charset="0"/>
              </a:rPr>
              <a:t>địa</a:t>
            </a:r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rbel" pitchFamily="34" charset="0"/>
              </a:rPr>
              <a:t> </a:t>
            </a:r>
            <a:r>
              <a:rPr lang="en-US" sz="2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orbel" pitchFamily="34" charset="0"/>
              </a:rPr>
              <a:t>phương</a:t>
            </a:r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rbel" pitchFamily="34" charset="0"/>
              </a:rPr>
              <a:t>….</a:t>
            </a:r>
            <a:endParaRPr lang="en-US" sz="2200" dirty="0">
              <a:solidFill>
                <a:schemeClr val="tx1">
                  <a:lumMod val="95000"/>
                  <a:lumOff val="5000"/>
                </a:schemeClr>
              </a:solidFill>
              <a:latin typeface="Corbe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4.16667E-6 -3.89454E-6 C 0.06632 0.09598 0.13298 0.19219 0.18559 0.34991 C 0.23819 0.50764 0.27656 0.72688 0.3151 0.94635 " pathEditMode="relative" rAng="0" ptsTypes="aaA">
                                      <p:cBhvr>
                                        <p:cTn id="12" dur="1000" spd="-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700" y="47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8.33333E-7 2.78446E-6 C 0.05608 0.10522 0.08767 0.20583 0.1217 0.3358 C 0.15573 0.46577 0.18733 0.68709 0.20451 0.77937 " pathEditMode="relative" rAng="0" ptsTypes="faf">
                                      <p:cBhvr>
                                        <p:cTn id="24" dur="1000" spd="-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00" y="39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1.66667E-6 2.23867E-6 C 0.0198 0.07146 0.03959 0.14315 0.05973 0.2426 C 0.07987 0.34204 0.10035 0.46924 0.12084 0.59644 " pathEditMode="relative" ptsTypes="aaA">
                                      <p:cBhvr>
                                        <p:cTn id="36" dur="1000" spd="-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2.22222E-6 1.26735E-6 C 0.01215 0.05966 0.0243 0.11956 0.03715 0.18686 C 0.05 0.25416 0.06371 0.32886 0.0776 0.40356 " pathEditMode="relative" ptsTypes="aaA">
                                      <p:cBhvr>
                                        <p:cTn id="48" dur="1000" spd="-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14400"/>
            <a:ext cx="8991600" cy="4830763"/>
          </a:xfrm>
        </p:spPr>
        <p:txBody>
          <a:bodyPr/>
          <a:lstStyle/>
          <a:p>
            <a:pPr algn="ctr"/>
            <a:r>
              <a:rPr lang="en-US" sz="3600" b="1" cap="all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giẢi</a:t>
            </a:r>
            <a:r>
              <a:rPr lang="en-US" sz="3600" b="1" cap="all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cap="all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pháp</a:t>
            </a:r>
            <a:r>
              <a:rPr lang="en-US" sz="3600" b="1" cap="all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cap="all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phỐi</a:t>
            </a:r>
            <a:r>
              <a:rPr lang="en-US" sz="3600" b="1" cap="all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cap="all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hỢp</a:t>
            </a:r>
            <a:r>
              <a:rPr lang="en-US" sz="3600" b="1" cap="all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cap="all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sỬ</a:t>
            </a:r>
            <a:r>
              <a:rPr lang="en-US" sz="3600" b="1" cap="all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cap="all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dỤng</a:t>
            </a:r>
            <a:r>
              <a:rPr lang="en-US" sz="3600" b="1" cap="all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cap="all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Tài</a:t>
            </a:r>
            <a:r>
              <a:rPr lang="en-US" sz="3600" b="1" cap="all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cap="all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liỆu</a:t>
            </a:r>
            <a:r>
              <a:rPr lang="en-US" sz="3600" b="1" cap="all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ctr">
              <a:buNone/>
            </a:pPr>
            <a:r>
              <a:rPr lang="en-US" sz="3600" b="1" cap="all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DẠy</a:t>
            </a:r>
            <a:r>
              <a:rPr lang="en-US" sz="3600" b="1" cap="all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</a:t>
            </a:r>
            <a:r>
              <a:rPr lang="en-US" sz="3600" b="1" cap="all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HỌc</a:t>
            </a:r>
            <a:r>
              <a:rPr lang="en-US" sz="3600" b="1" cap="all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cap="all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LỊch</a:t>
            </a:r>
            <a:r>
              <a:rPr lang="en-US" sz="3600" b="1" cap="all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cap="all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sỬ</a:t>
            </a:r>
            <a:r>
              <a:rPr lang="en-US" sz="3600" b="1" cap="all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cap="all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đỊa</a:t>
            </a:r>
            <a:r>
              <a:rPr lang="en-US" sz="3600" b="1" cap="all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cap="all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phương</a:t>
            </a:r>
            <a:r>
              <a:rPr lang="en-US" sz="3600" b="1" cap="all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cap="all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TP</a:t>
            </a:r>
            <a:r>
              <a:rPr lang="en-US" sz="3600" b="1" cap="all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cap="all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HCM</a:t>
            </a:r>
            <a:endParaRPr lang="en-US" sz="3600" b="1" cap="all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None/>
            </a:pPr>
            <a:r>
              <a:rPr lang="en-US" sz="3600" b="1" cap="all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cap="all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và</a:t>
            </a:r>
            <a:r>
              <a:rPr lang="en-US" sz="3600" b="1" cap="all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cap="all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tài</a:t>
            </a:r>
            <a:r>
              <a:rPr lang="en-US" sz="3600" b="1" cap="all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cap="all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liỆu</a:t>
            </a:r>
            <a:r>
              <a:rPr lang="en-US" sz="3600" b="1" cap="all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cap="all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DẠy</a:t>
            </a:r>
            <a:r>
              <a:rPr lang="en-US" sz="3600" b="1" cap="all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</a:t>
            </a:r>
            <a:r>
              <a:rPr lang="en-US" sz="3600" b="1" cap="all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HỌc</a:t>
            </a:r>
            <a:r>
              <a:rPr lang="en-US" sz="3600" b="1" cap="all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cap="all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ĐỊa</a:t>
            </a:r>
            <a:r>
              <a:rPr lang="en-US" sz="3600" b="1" cap="all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cap="all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lý</a:t>
            </a:r>
            <a:r>
              <a:rPr lang="en-US" sz="3600" b="1" cap="all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cap="all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đỊa</a:t>
            </a:r>
            <a:r>
              <a:rPr lang="en-US" sz="3600" b="1" cap="all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cap="all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phương</a:t>
            </a:r>
            <a:r>
              <a:rPr lang="en-US" sz="3600" b="1" cap="all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cap="all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TP</a:t>
            </a:r>
            <a:r>
              <a:rPr lang="en-US" sz="3600" b="1" cap="all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cap="all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HCM</a:t>
            </a:r>
            <a:r>
              <a:rPr lang="en-US" sz="3600" b="1" cap="all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cap="all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gẮn</a:t>
            </a:r>
            <a:r>
              <a:rPr lang="en-US" sz="3600" b="1" cap="all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cap="all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vỚi</a:t>
            </a:r>
            <a:r>
              <a:rPr lang="en-US" sz="3600" b="1" cap="all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cap="all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viỆc</a:t>
            </a:r>
            <a:r>
              <a:rPr lang="en-US" sz="3600" b="1" cap="all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cap="all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tỔ</a:t>
            </a:r>
            <a:r>
              <a:rPr lang="en-US" sz="3600" b="1" cap="all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cap="all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chỨc</a:t>
            </a:r>
            <a:r>
              <a:rPr lang="en-US" sz="3600" b="1" cap="all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ctr">
              <a:buNone/>
            </a:pPr>
            <a:r>
              <a:rPr lang="en-US" sz="3600" b="1" cap="all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HoẠt</a:t>
            </a:r>
            <a:r>
              <a:rPr lang="en-US" sz="3600" b="1" cap="all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cap="all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đỘng</a:t>
            </a:r>
            <a:r>
              <a:rPr lang="en-US" sz="3600" b="1" cap="all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cap="all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ngoài</a:t>
            </a:r>
            <a:r>
              <a:rPr lang="en-US" sz="3600" b="1" cap="all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cap="all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giỜ</a:t>
            </a:r>
            <a:r>
              <a:rPr lang="en-US" sz="3600" b="1" cap="all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cap="all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lên</a:t>
            </a:r>
            <a:r>
              <a:rPr lang="en-US" sz="3600" b="1" cap="all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cap="all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lỚp</a:t>
            </a:r>
            <a:r>
              <a:rPr lang="en-US" sz="3600" b="1" cap="all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ctr">
              <a:buNone/>
            </a:pPr>
            <a:r>
              <a:rPr lang="en-US" sz="3600" b="1" cap="all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đỂ</a:t>
            </a:r>
            <a:r>
              <a:rPr lang="en-US" sz="3600" b="1" cap="all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cap="all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giáo</a:t>
            </a:r>
            <a:r>
              <a:rPr lang="en-US" sz="3600" b="1" cap="all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cap="all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dỤc</a:t>
            </a:r>
            <a:r>
              <a:rPr lang="en-US" sz="3600" b="1" cap="all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cap="all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lỊch</a:t>
            </a:r>
            <a:r>
              <a:rPr lang="en-US" sz="3600" b="1" cap="all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cap="all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sỬ</a:t>
            </a:r>
            <a:r>
              <a:rPr lang="en-US" sz="3600" b="1" cap="all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cap="all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đỊa</a:t>
            </a:r>
            <a:r>
              <a:rPr lang="en-US" sz="3600" b="1" cap="all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cap="all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phương</a:t>
            </a:r>
            <a:r>
              <a:rPr lang="en-US" sz="3600" b="1" cap="all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</a:t>
            </a:r>
          </a:p>
          <a:p>
            <a:pPr algn="ctr">
              <a:buNone/>
            </a:pPr>
            <a:r>
              <a:rPr lang="en-US" sz="3600" b="1" cap="all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đỊa</a:t>
            </a:r>
            <a:r>
              <a:rPr lang="en-US" sz="3600" b="1" cap="all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cap="all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lý</a:t>
            </a:r>
            <a:r>
              <a:rPr lang="en-US" sz="3600" b="1" cap="all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cap="all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đỊa</a:t>
            </a:r>
            <a:r>
              <a:rPr lang="en-US" sz="3600" b="1" cap="all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cap="all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phương</a:t>
            </a:r>
            <a:r>
              <a:rPr lang="en-US" sz="3600" b="1" cap="all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CHO </a:t>
            </a:r>
            <a:r>
              <a:rPr lang="en-US" sz="3600" b="1" cap="all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HỌC</a:t>
            </a:r>
            <a:r>
              <a:rPr lang="en-US" sz="3600" b="1" cap="all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cap="all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SINH</a:t>
            </a:r>
            <a:r>
              <a:rPr lang="en-US" sz="3600" b="1" cap="all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3600" b="1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28600"/>
            <a:ext cx="8610600" cy="5897563"/>
          </a:xfrm>
        </p:spPr>
        <p:txBody>
          <a:bodyPr/>
          <a:lstStyle/>
          <a:p>
            <a:pPr marL="0" indent="0">
              <a:buNone/>
            </a:pPr>
            <a:endParaRPr lang="vi-VN" sz="2800" dirty="0">
              <a:latin typeface="+mj-lt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81000" y="609600"/>
            <a:ext cx="4013200" cy="99060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400" dirty="0">
                <a:solidFill>
                  <a:srgbClr val="7030A0"/>
                </a:solidFill>
              </a:rPr>
              <a:t>Hoạt động </a:t>
            </a:r>
            <a:r>
              <a:rPr lang="vi-VN" sz="2400" dirty="0" smtClean="0">
                <a:solidFill>
                  <a:srgbClr val="7030A0"/>
                </a:solidFill>
              </a:rPr>
              <a:t/>
            </a:r>
            <a:br>
              <a:rPr lang="vi-VN" sz="2400" dirty="0" smtClean="0">
                <a:solidFill>
                  <a:srgbClr val="7030A0"/>
                </a:solidFill>
              </a:rPr>
            </a:br>
            <a:r>
              <a:rPr lang="vi-VN" sz="2400" dirty="0" smtClean="0">
                <a:solidFill>
                  <a:srgbClr val="7030A0"/>
                </a:solidFill>
              </a:rPr>
              <a:t>Văn hóa – nghệ thuật</a:t>
            </a:r>
            <a:endParaRPr lang="en-US" sz="2400" dirty="0">
              <a:solidFill>
                <a:srgbClr val="7030A0"/>
              </a:solidFill>
              <a:latin typeface="VNI-Times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81000" y="1600200"/>
            <a:ext cx="4013200" cy="44958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000" dirty="0">
                <a:solidFill>
                  <a:schemeClr val="bg1"/>
                </a:solidFill>
              </a:rPr>
              <a:t>Giới thiệu hoặc tìm hiểu các nét đẹp văn hóa, </a:t>
            </a:r>
            <a:r>
              <a:rPr lang="vi-VN" sz="2000" dirty="0">
                <a:solidFill>
                  <a:srgbClr val="7030A0"/>
                </a:solidFill>
              </a:rPr>
              <a:t>tổ chức ngày hội văn hóa,</a:t>
            </a:r>
            <a:r>
              <a:rPr lang="vi-VN" sz="2000" dirty="0">
                <a:solidFill>
                  <a:schemeClr val="bg1"/>
                </a:solidFill>
              </a:rPr>
              <a:t>…; tổ chức các buổi: Tập hát, diễn kịch về các loại hình sân khấu cổ truyền như hát dân ca, chèo, tuồng, múa rối, … </a:t>
            </a:r>
            <a:r>
              <a:rPr lang="vi-VN" sz="2000" dirty="0">
                <a:solidFill>
                  <a:srgbClr val="7030A0"/>
                </a:solidFill>
              </a:rPr>
              <a:t>Dạy vẽ tranh, nặn tượng,</a:t>
            </a:r>
            <a:r>
              <a:rPr lang="vi-VN" sz="2000" dirty="0">
                <a:solidFill>
                  <a:schemeClr val="bg1"/>
                </a:solidFill>
              </a:rPr>
              <a:t> …Tổ chức các buổi biểu diễn văn nghệ, đọc thơ, kể chuyện; trình diễn thời trang; Triển lãm tranh  tự vẽ. </a:t>
            </a:r>
            <a:r>
              <a:rPr lang="vi-VN" sz="2000" dirty="0" smtClean="0">
                <a:solidFill>
                  <a:srgbClr val="7030A0"/>
                </a:solidFill>
              </a:rPr>
              <a:t>Tham </a:t>
            </a:r>
            <a:r>
              <a:rPr lang="vi-VN" sz="2000" dirty="0">
                <a:solidFill>
                  <a:srgbClr val="7030A0"/>
                </a:solidFill>
              </a:rPr>
              <a:t>quan các di tích lịch sử - văn hóa</a:t>
            </a:r>
            <a:r>
              <a:rPr lang="vi-VN" sz="2000" dirty="0">
                <a:solidFill>
                  <a:schemeClr val="bg1"/>
                </a:solidFill>
              </a:rPr>
              <a:t>,…</a:t>
            </a:r>
            <a:endParaRPr lang="en-US" sz="2000" dirty="0">
              <a:solidFill>
                <a:schemeClr val="bg1"/>
              </a:solidFill>
              <a:latin typeface="VNI-Times" pitchFamily="2" charset="0"/>
            </a:endParaRPr>
          </a:p>
        </p:txBody>
      </p:sp>
      <p:pic>
        <p:nvPicPr>
          <p:cNvPr id="9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4608689" y="228600"/>
            <a:ext cx="4422913" cy="66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41469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1501</TotalTime>
  <Words>2600</Words>
  <Application>Microsoft Office PowerPoint</Application>
  <PresentationFormat>On-screen Show (4:3)</PresentationFormat>
  <Paragraphs>178</Paragraphs>
  <Slides>18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Office Theme</vt:lpstr>
      <vt:lpstr>1_Office Theme</vt:lpstr>
      <vt:lpstr>Slide 1</vt:lpstr>
      <vt:lpstr>Sách  sử dụng</vt:lpstr>
      <vt:lpstr>      </vt:lpstr>
      <vt:lpstr>Slide 4</vt:lpstr>
      <vt:lpstr> ĐỊNH HƯỚNG THỰC HIỆN     </vt:lpstr>
      <vt:lpstr>TÍCH HỢP, LỒNG GHÉP KIẾN THỨC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KÍNH CHÚC QUÝ ĐẠI BIỂU,  QUÝ THẦY CÔ NHIỀU SỨC KHOẺ, THÀNH CÔNG</vt:lpstr>
    </vt:vector>
  </TitlesOfParts>
  <Company>Gia Dinh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Đồng Nai, ngày 30 tháng 12 năm 2016</dc:title>
  <dc:creator>Manh Cuong</dc:creator>
  <cp:lastModifiedBy>MERCURY</cp:lastModifiedBy>
  <cp:revision>122</cp:revision>
  <cp:lastPrinted>2019-11-30T07:50:20Z</cp:lastPrinted>
  <dcterms:created xsi:type="dcterms:W3CDTF">2016-12-29T01:27:06Z</dcterms:created>
  <dcterms:modified xsi:type="dcterms:W3CDTF">2019-12-02T03:07:21Z</dcterms:modified>
</cp:coreProperties>
</file>